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1"/>
  </p:sldMasterIdLst>
  <p:notesMasterIdLst>
    <p:notesMasterId r:id="rId73"/>
  </p:notesMasterIdLst>
  <p:sldIdLst>
    <p:sldId id="263" r:id="rId32"/>
    <p:sldId id="2071591098" r:id="rId33"/>
    <p:sldId id="260" r:id="rId34"/>
    <p:sldId id="1890" r:id="rId35"/>
    <p:sldId id="1892" r:id="rId36"/>
    <p:sldId id="1894" r:id="rId37"/>
    <p:sldId id="1895" r:id="rId38"/>
    <p:sldId id="2071591099" r:id="rId39"/>
    <p:sldId id="2071591020" r:id="rId40"/>
    <p:sldId id="295" r:id="rId41"/>
    <p:sldId id="2071591013" r:id="rId42"/>
    <p:sldId id="2071591103" r:id="rId43"/>
    <p:sldId id="2071591104" r:id="rId44"/>
    <p:sldId id="2071591100" r:id="rId45"/>
    <p:sldId id="750" r:id="rId46"/>
    <p:sldId id="1750" r:id="rId47"/>
    <p:sldId id="2071591105" r:id="rId48"/>
    <p:sldId id="287" r:id="rId49"/>
    <p:sldId id="425" r:id="rId50"/>
    <p:sldId id="513" r:id="rId51"/>
    <p:sldId id="412" r:id="rId52"/>
    <p:sldId id="529" r:id="rId53"/>
    <p:sldId id="384" r:id="rId54"/>
    <p:sldId id="2071591106" r:id="rId55"/>
    <p:sldId id="1851" r:id="rId56"/>
    <p:sldId id="1852" r:id="rId57"/>
    <p:sldId id="2071591001" r:id="rId58"/>
    <p:sldId id="2071591101" r:id="rId59"/>
    <p:sldId id="258" r:id="rId60"/>
    <p:sldId id="257" r:id="rId61"/>
    <p:sldId id="2071591107" r:id="rId62"/>
    <p:sldId id="352" r:id="rId63"/>
    <p:sldId id="1751" r:id="rId64"/>
    <p:sldId id="2071591102" r:id="rId65"/>
    <p:sldId id="2071591029" r:id="rId66"/>
    <p:sldId id="2071591027" r:id="rId67"/>
    <p:sldId id="2071591028" r:id="rId68"/>
    <p:sldId id="2071591110" r:id="rId69"/>
    <p:sldId id="305" r:id="rId70"/>
    <p:sldId id="2071591109" r:id="rId71"/>
    <p:sldId id="261" r:id="rId7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EB8B6"/>
    <a:srgbClr val="83E3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78"/>
  </p:normalViewPr>
  <p:slideViewPr>
    <p:cSldViewPr snapToGrid="0">
      <p:cViewPr varScale="1">
        <p:scale>
          <a:sx n="113" d="100"/>
          <a:sy n="113" d="100"/>
        </p:scale>
        <p:origin x="664"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16" Type="http://schemas.openxmlformats.org/officeDocument/2006/relationships/customXml" Target="../customXml/item1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30.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20.xml"/><Relationship Id="rId72"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customXml" Target="../customXml/item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customXml" Target="../customXml/item10.xml"/><Relationship Id="rId31" Type="http://schemas.openxmlformats.org/officeDocument/2006/relationships/slideMaster" Target="slideMasters/slideMaster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40.xml"/><Relationship Id="rId2" Type="http://schemas.openxmlformats.org/officeDocument/2006/relationships/customXml" Target="../customXml/item2.xml"/><Relationship Id="rId29" Type="http://schemas.openxmlformats.org/officeDocument/2006/relationships/customXml" Target="../customXml/item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2C880-C734-D249-B3CB-CB042D20740B}" type="datetimeFigureOut">
              <a:rPr lang="en-GB" smtClean="0"/>
              <a:t>30/05/2024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AEB47-E67E-6E45-A726-455BD71A0961}" type="slidenum">
              <a:rPr lang="en-GB" smtClean="0"/>
              <a:t>‹N°›</a:t>
            </a:fld>
            <a:endParaRPr lang="en-GB"/>
          </a:p>
        </p:txBody>
      </p:sp>
    </p:spTree>
    <p:extLst>
      <p:ext uri="{BB962C8B-B14F-4D97-AF65-F5344CB8AC3E}">
        <p14:creationId xmlns:p14="http://schemas.microsoft.com/office/powerpoint/2010/main" val="3153168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52A75-680B-4C4D-BCB2-23594D1F02A6}" type="slidenum">
              <a:rPr lang="en-US" smtClean="0"/>
              <a:t>4</a:t>
            </a:fld>
            <a:endParaRPr lang="en-US"/>
          </a:p>
        </p:txBody>
      </p:sp>
    </p:spTree>
    <p:extLst>
      <p:ext uri="{BB962C8B-B14F-4D97-AF65-F5344CB8AC3E}">
        <p14:creationId xmlns:p14="http://schemas.microsoft.com/office/powerpoint/2010/main" val="33880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76852A75-680B-4C4D-BCB2-23594D1F02A6}" type="slidenum">
              <a:rPr lang="en-US" smtClean="0"/>
              <a:t>37</a:t>
            </a:fld>
            <a:endParaRPr lang="en-US"/>
          </a:p>
        </p:txBody>
      </p:sp>
    </p:spTree>
    <p:extLst>
      <p:ext uri="{BB962C8B-B14F-4D97-AF65-F5344CB8AC3E}">
        <p14:creationId xmlns:p14="http://schemas.microsoft.com/office/powerpoint/2010/main" val="252242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76852A75-680B-4C4D-BCB2-23594D1F02A6}" type="slidenum">
              <a:rPr lang="en-US" smtClean="0"/>
              <a:t>9</a:t>
            </a:fld>
            <a:endParaRPr lang="en-US"/>
          </a:p>
        </p:txBody>
      </p:sp>
    </p:spTree>
    <p:extLst>
      <p:ext uri="{BB962C8B-B14F-4D97-AF65-F5344CB8AC3E}">
        <p14:creationId xmlns:p14="http://schemas.microsoft.com/office/powerpoint/2010/main" val="349828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a:lstStyle/>
          <a:p>
            <a:fld id="{20C68E29-8CFE-491A-9AF6-CEA74B35A56F}" type="slidenum">
              <a:rPr lang="fr-FR"/>
              <a:pPr/>
              <a:t>10</a:t>
            </a:fld>
            <a:endParaRPr lang="fr-FR"/>
          </a:p>
        </p:txBody>
      </p:sp>
      <p:sp>
        <p:nvSpPr>
          <p:cNvPr id="64515" name="Rectangle 2"/>
          <p:cNvSpPr>
            <a:spLocks noGrp="1" noRot="1" noChangeAspect="1" noChangeArrowheads="1" noTextEdit="1"/>
          </p:cNvSpPr>
          <p:nvPr>
            <p:ph type="sldImg"/>
          </p:nvPr>
        </p:nvSpPr>
        <p:spPr bwMode="auto">
          <a:xfrm>
            <a:off x="347663" y="666750"/>
            <a:ext cx="6162675" cy="3467100"/>
          </a:xfrm>
          <a:noFill/>
          <a:ln>
            <a:solidFill>
              <a:srgbClr val="000000"/>
            </a:solidFill>
            <a:miter lim="800000"/>
            <a:headEnd/>
            <a:tailEnd/>
          </a:ln>
        </p:spPr>
      </p:sp>
      <p:sp>
        <p:nvSpPr>
          <p:cNvPr id="64516" name="Rectangle 3"/>
          <p:cNvSpPr>
            <a:spLocks noGrp="1" noChangeArrowheads="1"/>
          </p:cNvSpPr>
          <p:nvPr>
            <p:ph type="body" idx="1"/>
          </p:nvPr>
        </p:nvSpPr>
        <p:spPr bwMode="auto">
          <a:xfrm>
            <a:off x="914401" y="4346576"/>
            <a:ext cx="5029200" cy="3851275"/>
          </a:xfrm>
          <a:noFill/>
        </p:spPr>
        <p:txBody>
          <a:bodyPr lIns="103177" tIns="51588" rIns="103177" bIns="51588"/>
          <a:lstStyle/>
          <a:p>
            <a:pPr eaLnBrk="1" hangingPunct="1">
              <a:spcBef>
                <a:spcPct val="0"/>
              </a:spcBef>
            </a:pPr>
            <a:endParaRPr lang="fr-FR">
              <a:ea typeface="ＭＳ Ｐゴシック" pitchFamily="34" charset="-128"/>
            </a:endParaRPr>
          </a:p>
        </p:txBody>
      </p:sp>
    </p:spTree>
    <p:extLst>
      <p:ext uri="{BB962C8B-B14F-4D97-AF65-F5344CB8AC3E}">
        <p14:creationId xmlns:p14="http://schemas.microsoft.com/office/powerpoint/2010/main" val="3228048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FB607-C32B-B745-84EB-1262EC93D5D9}" type="slidenum">
              <a:rPr lang="fr-FR" smtClean="0"/>
              <a:pPr/>
              <a:t>11</a:t>
            </a:fld>
            <a:endParaRPr lang="fr-FR" dirty="0"/>
          </a:p>
        </p:txBody>
      </p:sp>
    </p:spTree>
    <p:extLst>
      <p:ext uri="{BB962C8B-B14F-4D97-AF65-F5344CB8AC3E}">
        <p14:creationId xmlns:p14="http://schemas.microsoft.com/office/powerpoint/2010/main" val="2640528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pitchFamily="34" charset="0"/>
                <a:ea typeface="ＭＳ Ｐゴシック" pitchFamily="34" charset="-128"/>
              </a:defRPr>
            </a:lvl1pPr>
            <a:lvl2pPr marL="742950" indent="-285750">
              <a:defRPr sz="1200">
                <a:solidFill>
                  <a:schemeClr val="tx1"/>
                </a:solidFill>
                <a:latin typeface="Arial" pitchFamily="34" charset="0"/>
                <a:ea typeface="ＭＳ Ｐゴシック" pitchFamily="34" charset="-128"/>
              </a:defRPr>
            </a:lvl2pPr>
            <a:lvl3pPr marL="1143000" indent="-228600">
              <a:defRPr sz="1200">
                <a:solidFill>
                  <a:schemeClr val="tx1"/>
                </a:solidFill>
                <a:latin typeface="Arial" pitchFamily="34" charset="0"/>
                <a:ea typeface="ＭＳ Ｐゴシック" pitchFamily="34" charset="-128"/>
              </a:defRPr>
            </a:lvl3pPr>
            <a:lvl4pPr marL="1600200" indent="-228600">
              <a:defRPr sz="1200">
                <a:solidFill>
                  <a:schemeClr val="tx1"/>
                </a:solidFill>
                <a:latin typeface="Arial" pitchFamily="34" charset="0"/>
                <a:ea typeface="ＭＳ Ｐゴシック" pitchFamily="34" charset="-128"/>
              </a:defRPr>
            </a:lvl4pPr>
            <a:lvl5pPr marL="2057400" indent="-228600">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fld id="{F39EAE9C-DDAA-492B-BBBF-4CF236B61ECA}" type="slidenum">
              <a:rPr lang="en-US" altLang="fr-FR">
                <a:solidFill>
                  <a:prstClr val="black"/>
                </a:solidFill>
              </a:rPr>
              <a:pPr/>
              <a:t>20</a:t>
            </a:fld>
            <a:endParaRPr lang="en-US" altLang="fr-FR">
              <a:solidFill>
                <a:prstClr val="black"/>
              </a:solidFill>
            </a:endParaRPr>
          </a:p>
        </p:txBody>
      </p:sp>
      <p:sp>
        <p:nvSpPr>
          <p:cNvPr id="46083" name="Rectangle 2"/>
          <p:cNvSpPr>
            <a:spLocks noGrp="1" noRot="1" noChangeAspect="1" noChangeArrowheads="1" noTextEdit="1"/>
          </p:cNvSpPr>
          <p:nvPr>
            <p:ph type="sldImg"/>
          </p:nvPr>
        </p:nvSpPr>
        <p:spPr>
          <a:xfrm>
            <a:off x="576263" y="795338"/>
            <a:ext cx="5705475" cy="3209925"/>
          </a:xfrm>
          <a:ln/>
        </p:spPr>
      </p:sp>
      <p:sp>
        <p:nvSpPr>
          <p:cNvPr id="46084" name="Rectangle 3"/>
          <p:cNvSpPr>
            <a:spLocks noGrp="1" noChangeArrowheads="1"/>
          </p:cNvSpPr>
          <p:nvPr>
            <p:ph type="body" idx="1"/>
          </p:nvPr>
        </p:nvSpPr>
        <p:spPr>
          <a:xfrm>
            <a:off x="915041" y="4341357"/>
            <a:ext cx="5027920" cy="422311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fr-FR" dirty="0">
                <a:latin typeface="Arial" pitchFamily="34" charset="0"/>
              </a:rPr>
              <a:t>Ces dernières années, les avancées thérapeutiques en matière d’immunothérapie toutes pathologies cancéreuses confondues, trustent les podiums dans les plus grands congrès nationaux et internationaux d’oncologie</a:t>
            </a:r>
          </a:p>
          <a:p>
            <a:pPr eaLnBrk="1" hangingPunct="1"/>
            <a:r>
              <a:rPr lang="fr-FR" altLang="fr-FR" dirty="0">
                <a:latin typeface="Arial" pitchFamily="34" charset="0"/>
              </a:rPr>
              <a:t>« Utiliser notre propre système immunitaire pour vaincre le cancer » est le défi que relève actuellement l’immunothérapie. </a:t>
            </a:r>
          </a:p>
          <a:p>
            <a:pPr eaLnBrk="1" hangingPunct="1"/>
            <a:r>
              <a:rPr lang="fr-FR" altLang="fr-FR" dirty="0">
                <a:latin typeface="Arial" pitchFamily="34" charset="0"/>
              </a:rPr>
              <a:t>Évoquée de longue date, cette stratégie thérapeutique est en train de révolutionner la cancérologie. Chercheurs et médecins investissent les pistes possibles pour faire en sorte que notre système de défense s’attaque de façon efficace aux cellules cancéreuses.</a:t>
            </a:r>
          </a:p>
          <a:p>
            <a:pPr eaLnBrk="1" hangingPunct="1"/>
            <a:endParaRPr lang="fr-FR" altLang="fr-FR" dirty="0">
              <a:latin typeface="Arial" pitchFamily="34" charset="0"/>
            </a:endParaRPr>
          </a:p>
        </p:txBody>
      </p:sp>
    </p:spTree>
    <p:extLst>
      <p:ext uri="{BB962C8B-B14F-4D97-AF65-F5344CB8AC3E}">
        <p14:creationId xmlns:p14="http://schemas.microsoft.com/office/powerpoint/2010/main" val="414774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endParaRPr lang="fr-FR" dirty="0"/>
          </a:p>
        </p:txBody>
      </p:sp>
      <p:sp>
        <p:nvSpPr>
          <p:cNvPr id="5" name="Espace réservé du pied de page 4"/>
          <p:cNvSpPr>
            <a:spLocks noGrp="1"/>
          </p:cNvSpPr>
          <p:nvPr>
            <p:ph type="ftr" sz="quarter" idx="4"/>
          </p:nvPr>
        </p:nvSpPr>
        <p:spPr/>
        <p:txBody>
          <a:bodyPr/>
          <a:lstStyle/>
          <a:p>
            <a:endParaRPr lang="fr-FR" dirty="0"/>
          </a:p>
        </p:txBody>
      </p:sp>
      <p:sp>
        <p:nvSpPr>
          <p:cNvPr id="6" name="Espace réservé du numéro de diapositive 5"/>
          <p:cNvSpPr>
            <a:spLocks noGrp="1"/>
          </p:cNvSpPr>
          <p:nvPr>
            <p:ph type="sldNum" sz="quarter" idx="5"/>
          </p:nvPr>
        </p:nvSpPr>
        <p:spPr/>
        <p:txBody>
          <a:bodyPr/>
          <a:lstStyle/>
          <a:p>
            <a:fld id="{C808D460-F2A5-4F16-B91D-8852F744D1E2}" type="slidenum">
              <a:rPr lang="fr-FR" smtClean="0"/>
              <a:pPr/>
              <a:t>23</a:t>
            </a:fld>
            <a:endParaRPr lang="fr-FR" dirty="0"/>
          </a:p>
        </p:txBody>
      </p:sp>
    </p:spTree>
    <p:extLst>
      <p:ext uri="{BB962C8B-B14F-4D97-AF65-F5344CB8AC3E}">
        <p14:creationId xmlns:p14="http://schemas.microsoft.com/office/powerpoint/2010/main" val="4131281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76852A75-680B-4C4D-BCB2-23594D1F02A6}" type="slidenum">
              <a:rPr lang="en-US" smtClean="0"/>
              <a:t>25</a:t>
            </a:fld>
            <a:endParaRPr lang="en-US"/>
          </a:p>
        </p:txBody>
      </p:sp>
    </p:spTree>
    <p:extLst>
      <p:ext uri="{BB962C8B-B14F-4D97-AF65-F5344CB8AC3E}">
        <p14:creationId xmlns:p14="http://schemas.microsoft.com/office/powerpoint/2010/main" val="92727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76852A75-680B-4C4D-BCB2-23594D1F02A6}" type="slidenum">
              <a:rPr lang="en-US" smtClean="0"/>
              <a:t>26</a:t>
            </a:fld>
            <a:endParaRPr lang="en-US"/>
          </a:p>
        </p:txBody>
      </p:sp>
    </p:spTree>
    <p:extLst>
      <p:ext uri="{BB962C8B-B14F-4D97-AF65-F5344CB8AC3E}">
        <p14:creationId xmlns:p14="http://schemas.microsoft.com/office/powerpoint/2010/main" val="253487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76852A75-680B-4C4D-BCB2-23594D1F02A6}" type="slidenum">
              <a:rPr lang="en-US" smtClean="0"/>
              <a:t>27</a:t>
            </a:fld>
            <a:endParaRPr lang="en-US"/>
          </a:p>
        </p:txBody>
      </p:sp>
    </p:spTree>
    <p:extLst>
      <p:ext uri="{BB962C8B-B14F-4D97-AF65-F5344CB8AC3E}">
        <p14:creationId xmlns:p14="http://schemas.microsoft.com/office/powerpoint/2010/main" val="69183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customXml/item11.xml"/><Relationship Id="rId7" Type="http://schemas.openxmlformats.org/officeDocument/2006/relationships/image" Target="../media/image3.png"/><Relationship Id="rId2" Type="http://schemas.openxmlformats.org/officeDocument/2006/relationships/customXml" Target="../../customXml/item16.xml"/><Relationship Id="rId1" Type="http://schemas.openxmlformats.org/officeDocument/2006/relationships/customXml" Target="../../customXml/item3.xml"/><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slideMaster" Target="../slideMasters/slideMaster1.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customXml" Target="../../customXml/item10.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ustomXml" Target="../../customXml/item15.xml"/><Relationship Id="rId7" Type="http://schemas.openxmlformats.org/officeDocument/2006/relationships/image" Target="../media/image12.png"/><Relationship Id="rId2" Type="http://schemas.openxmlformats.org/officeDocument/2006/relationships/customXml" Target="../../customXml/item24.xml"/><Relationship Id="rId1" Type="http://schemas.openxmlformats.org/officeDocument/2006/relationships/customXml" Target="../../customXml/item9.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9C57E6-49B7-0715-2557-4DE8C0789B1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616CAC0E-7530-7870-4104-F2569B779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9DE16F2E-C16A-DE16-FE50-1F6E67415871}"/>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5" name="Espace réservé du pied de page 4">
            <a:extLst>
              <a:ext uri="{FF2B5EF4-FFF2-40B4-BE49-F238E27FC236}">
                <a16:creationId xmlns:a16="http://schemas.microsoft.com/office/drawing/2014/main" id="{93C641AF-AD63-4B69-EE5D-9EE6628F7CBA}"/>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99B7C0B-2368-3306-C45E-170F1C0C4FF6}"/>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579257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B81D9D-77D6-BC70-CFAC-C81A64F9A5BB}"/>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E9D61080-5CA7-0458-73AC-F557D3567A9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429C0A6-5A3C-8611-FB3D-50ACE9F91793}"/>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5" name="Espace réservé du pied de page 4">
            <a:extLst>
              <a:ext uri="{FF2B5EF4-FFF2-40B4-BE49-F238E27FC236}">
                <a16:creationId xmlns:a16="http://schemas.microsoft.com/office/drawing/2014/main" id="{D48EFAD4-C006-EC7D-DF47-66079848463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A275E8B5-85F2-4904-B44A-7C689604BE82}"/>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656411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DB9CBFF-A5F9-CF04-F0CD-63AA5C889861}"/>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95BE7466-D6D8-9B9C-9AC0-D9C883920E9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756B256-A788-7F32-8652-5A91E83A37C4}"/>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5" name="Espace réservé du pied de page 4">
            <a:extLst>
              <a:ext uri="{FF2B5EF4-FFF2-40B4-BE49-F238E27FC236}">
                <a16:creationId xmlns:a16="http://schemas.microsoft.com/office/drawing/2014/main" id="{A105ECB3-328C-AFCE-07F8-B72D1D2A564C}"/>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4A92FAB-E134-68A0-5D61-F349D344D173}"/>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412553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75005" y="2748521"/>
            <a:ext cx="9144000" cy="1605039"/>
          </a:xfrm>
          <a:prstGeom prst="rect">
            <a:avLst/>
          </a:prstGeom>
        </p:spPr>
        <p:txBody>
          <a:bodyPr anchor="t">
            <a:noAutofit/>
          </a:bodyPr>
          <a:lstStyle>
            <a:lvl1pPr algn="l">
              <a:lnSpc>
                <a:spcPts val="6134"/>
              </a:lnSpc>
              <a:defRPr sz="6134"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690245" y="452431"/>
            <a:ext cx="5562475" cy="1423993"/>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1036451" y="6073277"/>
            <a:ext cx="817060" cy="643435"/>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1078324" y="4749800"/>
            <a:ext cx="670796" cy="1085851"/>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5041665"/>
            <a:ext cx="900060" cy="297099"/>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5477080"/>
            <a:ext cx="900060" cy="296937"/>
          </a:xfrm>
          <a:prstGeom prst="rect">
            <a:avLst/>
          </a:prstGeom>
        </p:spPr>
      </p:pic>
      <p:sp>
        <p:nvSpPr>
          <p:cNvPr id="16" name="Espaço Reservado para Texto 15"/>
          <p:cNvSpPr>
            <a:spLocks noGrp="1"/>
          </p:cNvSpPr>
          <p:nvPr>
            <p:ph type="body" sz="quarter" idx="10" hasCustomPrompt="1"/>
          </p:nvPr>
        </p:nvSpPr>
        <p:spPr>
          <a:xfrm>
            <a:off x="969433" y="4999567"/>
            <a:ext cx="7641167" cy="346075"/>
          </a:xfrm>
          <a:prstGeom prst="rect">
            <a:avLst/>
          </a:prstGeom>
        </p:spPr>
        <p:txBody>
          <a:bodyPr>
            <a:noAutofit/>
          </a:bodyPr>
          <a:lstStyle>
            <a:lvl1pPr marL="0" indent="0">
              <a:buNone/>
              <a:defRPr sz="2867"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975951" y="5427942"/>
            <a:ext cx="7641167" cy="346075"/>
          </a:xfrm>
          <a:prstGeom prst="rect">
            <a:avLst/>
          </a:prstGeom>
        </p:spPr>
        <p:txBody>
          <a:bodyPr>
            <a:noAutofit/>
          </a:bodyPr>
          <a:lstStyle>
            <a:lvl1pPr marL="0" indent="0">
              <a:buNone/>
              <a:defRPr sz="2867"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614056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6884" y="300292"/>
            <a:ext cx="10858233" cy="810754"/>
          </a:xfrm>
          <a:prstGeom prst="rect">
            <a:avLst/>
          </a:prstGeom>
        </p:spPr>
        <p:txBody>
          <a:bodyPr anchor="t">
            <a:noAutofit/>
          </a:bodyPr>
          <a:lstStyle>
            <a:lvl1pPr algn="ctr">
              <a:lnSpc>
                <a:spcPts val="6134"/>
              </a:lnSpc>
              <a:defRPr sz="42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666750" y="2025445"/>
            <a:ext cx="10858500" cy="3284179"/>
          </a:xfrm>
          <a:prstGeom prst="rect">
            <a:avLst/>
          </a:prstGeom>
        </p:spPr>
        <p:txBody>
          <a:bodyPr/>
          <a:lstStyle>
            <a:lvl1pPr marL="0" indent="0" algn="ctr">
              <a:lnSpc>
                <a:spcPts val="4000"/>
              </a:lnSpc>
              <a:spcBef>
                <a:spcPts val="1600"/>
              </a:spcBef>
              <a:buNone/>
              <a:defRPr sz="3334">
                <a:solidFill>
                  <a:schemeClr val="bg1"/>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3685910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83457" y="349452"/>
            <a:ext cx="7777317" cy="810754"/>
          </a:xfrm>
          <a:prstGeom prst="rect">
            <a:avLst/>
          </a:prstGeom>
        </p:spPr>
        <p:txBody>
          <a:bodyPr anchor="t">
            <a:noAutofit/>
          </a:bodyPr>
          <a:lstStyle>
            <a:lvl1pPr algn="l">
              <a:lnSpc>
                <a:spcPts val="6134"/>
              </a:lnSpc>
              <a:defRPr sz="4667"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546100" y="1557359"/>
            <a:ext cx="11150600" cy="4176994"/>
          </a:xfrm>
          <a:prstGeom prst="rect">
            <a:avLst/>
          </a:prstGeom>
        </p:spPr>
        <p:txBody>
          <a:bodyPr/>
          <a:lstStyle>
            <a:lvl1pPr marL="0" indent="0" algn="l">
              <a:lnSpc>
                <a:spcPts val="2400"/>
              </a:lnSpc>
              <a:spcBef>
                <a:spcPts val="1600"/>
              </a:spcBef>
              <a:buNone/>
              <a:defRPr sz="2000">
                <a:solidFill>
                  <a:srgbClr val="565755"/>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8503674" y="305359"/>
            <a:ext cx="3259642" cy="834468"/>
          </a:xfrm>
          <a:prstGeom prst="rect">
            <a:avLst/>
          </a:prstGeom>
        </p:spPr>
      </p:pic>
    </p:spTree>
    <p:extLst>
      <p:ext uri="{BB962C8B-B14F-4D97-AF65-F5344CB8AC3E}">
        <p14:creationId xmlns:p14="http://schemas.microsoft.com/office/powerpoint/2010/main" val="2361330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3281921"/>
            <a:ext cx="9144000" cy="756679"/>
          </a:xfrm>
          <a:prstGeom prst="rect">
            <a:avLst/>
          </a:prstGeom>
        </p:spPr>
        <p:txBody>
          <a:bodyPr anchor="t">
            <a:noAutofit/>
          </a:bodyPr>
          <a:lstStyle>
            <a:lvl1pPr algn="ctr">
              <a:lnSpc>
                <a:spcPts val="6134"/>
              </a:lnSpc>
              <a:defRPr sz="6267"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2918266" y="490473"/>
            <a:ext cx="6355469" cy="1673607"/>
          </a:xfrm>
          <a:prstGeom prst="rect">
            <a:avLst/>
          </a:prstGeom>
        </p:spPr>
      </p:pic>
      <p:grpSp>
        <p:nvGrpSpPr>
          <p:cNvPr id="19" name="Agrupar 18"/>
          <p:cNvGrpSpPr/>
          <p:nvPr userDrawn="1"/>
        </p:nvGrpSpPr>
        <p:grpSpPr>
          <a:xfrm>
            <a:off x="4895850" y="5935133"/>
            <a:ext cx="2400300" cy="931333"/>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68821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1BB03-EC2C-6FBD-3A91-80AD13FCDB55}"/>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F0837A86-281B-27DF-D065-9FBD66C548C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846704D-EB7B-C38A-D6D8-4DD6E614F796}"/>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5" name="Espace réservé du pied de page 4">
            <a:extLst>
              <a:ext uri="{FF2B5EF4-FFF2-40B4-BE49-F238E27FC236}">
                <a16:creationId xmlns:a16="http://schemas.microsoft.com/office/drawing/2014/main" id="{241C38D2-E466-74F8-00A5-520EBB8FF0C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3C705AB-18BA-81DB-6109-72552230495E}"/>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204500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04412-203E-3D22-B161-DDCFF6D0F99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FDEF7A42-FF55-BF5F-CBA5-C36CE83C0C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012A3BD-6BB3-DE3E-9B29-95A5A4D98D47}"/>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5" name="Espace réservé du pied de page 4">
            <a:extLst>
              <a:ext uri="{FF2B5EF4-FFF2-40B4-BE49-F238E27FC236}">
                <a16:creationId xmlns:a16="http://schemas.microsoft.com/office/drawing/2014/main" id="{C6AD3F88-1A26-9615-1E69-2E042ADBB7A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8F120992-6AA4-B8B7-6C00-E0C057557366}"/>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287058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2E6E1-9E17-ACE1-CF63-D6F8ACBDC68C}"/>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A1A56479-7E09-8700-7A05-4C2D5B28047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0C09F06E-E832-7BDF-65FB-EEE8D6C885C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34737F6E-C53D-919B-3884-012143819F17}"/>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6" name="Espace réservé du pied de page 5">
            <a:extLst>
              <a:ext uri="{FF2B5EF4-FFF2-40B4-BE49-F238E27FC236}">
                <a16:creationId xmlns:a16="http://schemas.microsoft.com/office/drawing/2014/main" id="{23982B0F-951C-BBEA-15ED-44F1EE3BE8DD}"/>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93787543-8BC9-C989-231E-D88D8300D11F}"/>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3661339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D45ED2-90FD-F1C8-2A65-A270BEC72902}"/>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48350465-36FC-DB45-140E-F47336280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854CC31-86AC-9AEF-4E4B-42A0856E9C6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FEFC07F4-E233-4F2E-EF5A-4537AFD070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5B281C2-5174-D2EE-15ED-AA3188A4A19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72D2D08A-7A24-4BF4-E727-939E1AF1976E}"/>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8" name="Espace réservé du pied de page 7">
            <a:extLst>
              <a:ext uri="{FF2B5EF4-FFF2-40B4-BE49-F238E27FC236}">
                <a16:creationId xmlns:a16="http://schemas.microsoft.com/office/drawing/2014/main" id="{3DBD37D0-D926-C637-8145-F07F396F994B}"/>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77E689A1-DB66-B4C2-5B09-16E030EF7841}"/>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89392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232DD-2F77-9059-FBBC-DD072E7B9EC5}"/>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E9EF6AB7-C745-693E-3110-2FB7B4D44659}"/>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4" name="Espace réservé du pied de page 3">
            <a:extLst>
              <a:ext uri="{FF2B5EF4-FFF2-40B4-BE49-F238E27FC236}">
                <a16:creationId xmlns:a16="http://schemas.microsoft.com/office/drawing/2014/main" id="{E93BFD6E-F7D3-6D6C-C168-90D770BD883F}"/>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5F8F7294-BE77-B6E8-E250-E67BF9FB5E8F}"/>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357921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CCB89F-9D28-4BB1-9BAC-CA03BA454192}"/>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3" name="Espace réservé du pied de page 2">
            <a:extLst>
              <a:ext uri="{FF2B5EF4-FFF2-40B4-BE49-F238E27FC236}">
                <a16:creationId xmlns:a16="http://schemas.microsoft.com/office/drawing/2014/main" id="{BBFEACD6-86E1-C8B1-B0DB-3D13F99D77F5}"/>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2808E98E-CA0D-6899-C26D-370FCA5F79E0}"/>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3099120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B109F3-BB24-C08D-FC34-3886C08749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21A10438-270E-BE6F-983D-BD2D349EC7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16CF079D-E605-66C6-CE76-9A5D4403E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2894DE2-3A69-EC48-7C5A-49BBA3FF6F09}"/>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6" name="Espace réservé du pied de page 5">
            <a:extLst>
              <a:ext uri="{FF2B5EF4-FFF2-40B4-BE49-F238E27FC236}">
                <a16:creationId xmlns:a16="http://schemas.microsoft.com/office/drawing/2014/main" id="{51D116E9-8300-EBE6-3329-F9E41C12C17F}"/>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11EE35EE-9EB5-39AE-F9F1-35CD8AD2FF2B}"/>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300252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7F1EC-7526-0FBE-80FE-708E7A23A8B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E00F6F2D-810A-6273-E6AD-A2E3C6ABA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218A94E3-D429-B594-B72F-BE4F7A776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9C94B28-54F5-6CA7-4E50-C3B7BABF31D6}"/>
              </a:ext>
            </a:extLst>
          </p:cNvPr>
          <p:cNvSpPr>
            <a:spLocks noGrp="1"/>
          </p:cNvSpPr>
          <p:nvPr>
            <p:ph type="dt" sz="half" idx="10"/>
          </p:nvPr>
        </p:nvSpPr>
        <p:spPr/>
        <p:txBody>
          <a:bodyPr/>
          <a:lstStyle/>
          <a:p>
            <a:fld id="{8C7AB7F3-9A00-5F44-83D1-FF402C96FF5F}" type="datetimeFigureOut">
              <a:rPr lang="en-GB" smtClean="0"/>
              <a:t>30/05/2024</a:t>
            </a:fld>
            <a:endParaRPr lang="en-GB"/>
          </a:p>
        </p:txBody>
      </p:sp>
      <p:sp>
        <p:nvSpPr>
          <p:cNvPr id="6" name="Espace réservé du pied de page 5">
            <a:extLst>
              <a:ext uri="{FF2B5EF4-FFF2-40B4-BE49-F238E27FC236}">
                <a16:creationId xmlns:a16="http://schemas.microsoft.com/office/drawing/2014/main" id="{75FBB758-2286-C48A-8E15-F97089A00310}"/>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4706DF9E-1466-88F7-8793-3148056834DD}"/>
              </a:ext>
            </a:extLst>
          </p:cNvPr>
          <p:cNvSpPr>
            <a:spLocks noGrp="1"/>
          </p:cNvSpPr>
          <p:nvPr>
            <p:ph type="sldNum" sz="quarter" idx="12"/>
          </p:nvPr>
        </p:nvSpPr>
        <p:spPr/>
        <p:txBody>
          <a:bodyPr/>
          <a:lstStyle/>
          <a:p>
            <a:fld id="{DA7ADD76-F940-8346-AC36-2BF9554C3B62}" type="slidenum">
              <a:rPr lang="en-GB" smtClean="0"/>
              <a:t>‹N°›</a:t>
            </a:fld>
            <a:endParaRPr lang="en-GB"/>
          </a:p>
        </p:txBody>
      </p:sp>
    </p:spTree>
    <p:extLst>
      <p:ext uri="{BB962C8B-B14F-4D97-AF65-F5344CB8AC3E}">
        <p14:creationId xmlns:p14="http://schemas.microsoft.com/office/powerpoint/2010/main" val="306398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56184A7-80DD-0BA6-472C-B126FED663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40426CCE-8519-2EE1-EF10-CCE568587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0380981A-D38E-967E-8BE6-DF70D5D51D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7AB7F3-9A00-5F44-83D1-FF402C96FF5F}" type="datetimeFigureOut">
              <a:rPr lang="en-GB" smtClean="0"/>
              <a:t>30/05/2024</a:t>
            </a:fld>
            <a:endParaRPr lang="en-GB"/>
          </a:p>
        </p:txBody>
      </p:sp>
      <p:sp>
        <p:nvSpPr>
          <p:cNvPr id="5" name="Espace réservé du pied de page 4">
            <a:extLst>
              <a:ext uri="{FF2B5EF4-FFF2-40B4-BE49-F238E27FC236}">
                <a16:creationId xmlns:a16="http://schemas.microsoft.com/office/drawing/2014/main" id="{71A35F5F-FE0E-D250-B063-B3A9BDC5E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8321E3C1-B9BE-8BEF-F510-D28E4A09B0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7ADD76-F940-8346-AC36-2BF9554C3B62}" type="slidenum">
              <a:rPr lang="en-GB" smtClean="0"/>
              <a:t>‹N°›</a:t>
            </a:fld>
            <a:endParaRPr lang="en-GB"/>
          </a:p>
        </p:txBody>
      </p:sp>
    </p:spTree>
    <p:extLst>
      <p:ext uri="{BB962C8B-B14F-4D97-AF65-F5344CB8AC3E}">
        <p14:creationId xmlns:p14="http://schemas.microsoft.com/office/powerpoint/2010/main" val="2855641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12.xml"/><Relationship Id="rId1" Type="http://schemas.openxmlformats.org/officeDocument/2006/relationships/customXml" Target="../../customXml/item29.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2.xml"/><Relationship Id="rId1" Type="http://schemas.openxmlformats.org/officeDocument/2006/relationships/customXml" Target="../../customXml/item22.xml"/><Relationship Id="rId5" Type="http://schemas.openxmlformats.org/officeDocument/2006/relationships/image" Target="../media/image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xml"/><Relationship Id="rId1" Type="http://schemas.openxmlformats.org/officeDocument/2006/relationships/customXml" Target="../../customXml/item28.xml"/><Relationship Id="rId5" Type="http://schemas.openxmlformats.org/officeDocument/2006/relationships/image" Target="../media/image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tiff"/></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customXml" Target="../../customXml/item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8.xml"/><Relationship Id="rId1" Type="http://schemas.openxmlformats.org/officeDocument/2006/relationships/customXml" Target="../../customXml/item7.xml"/><Relationship Id="rId5" Type="http://schemas.openxmlformats.org/officeDocument/2006/relationships/image" Target="../media/image9.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21.xml"/><Relationship Id="rId1" Type="http://schemas.openxmlformats.org/officeDocument/2006/relationships/customXml" Target="../../customXml/item26.xml"/><Relationship Id="rId5" Type="http://schemas.openxmlformats.org/officeDocument/2006/relationships/image" Target="../media/image9.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3.xml"/><Relationship Id="rId1" Type="http://schemas.openxmlformats.org/officeDocument/2006/relationships/customXml" Target="../../customXml/item30.xml"/><Relationship Id="rId5" Type="http://schemas.openxmlformats.org/officeDocument/2006/relationships/image" Target="../media/image9.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27.xml"/><Relationship Id="rId1" Type="http://schemas.openxmlformats.org/officeDocument/2006/relationships/customXml" Target="../../customXml/item18.xml"/><Relationship Id="rId5" Type="http://schemas.openxmlformats.org/officeDocument/2006/relationships/image" Target="../media/image9.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4.xml"/><Relationship Id="rId1" Type="http://schemas.openxmlformats.org/officeDocument/2006/relationships/customXml" Target="../../customXml/item17.xml"/><Relationship Id="rId5" Type="http://schemas.openxmlformats.org/officeDocument/2006/relationships/image" Target="../media/image9.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9.xml"/><Relationship Id="rId1" Type="http://schemas.openxmlformats.org/officeDocument/2006/relationships/customXml" Target="../../customXml/item20.xml"/><Relationship Id="rId5" Type="http://schemas.openxmlformats.org/officeDocument/2006/relationships/image" Target="../media/image9.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4.xml"/><Relationship Id="rId1" Type="http://schemas.openxmlformats.org/officeDocument/2006/relationships/customXml" Target="../../customXml/item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customXml" Target="../../customXml/item2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6.xml"/><Relationship Id="rId1" Type="http://schemas.openxmlformats.org/officeDocument/2006/relationships/customXml" Target="../../customXml/item25.xml"/><Relationship Id="rId5" Type="http://schemas.openxmlformats.org/officeDocument/2006/relationships/image" Target="../media/image9.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5005" y="2974341"/>
            <a:ext cx="10013871" cy="1812148"/>
          </a:xfrm>
        </p:spPr>
        <p:txBody>
          <a:bodyPr/>
          <a:lstStyle/>
          <a:p>
            <a:pPr>
              <a:spcBef>
                <a:spcPts val="800"/>
              </a:spcBef>
              <a:spcAft>
                <a:spcPts val="400"/>
              </a:spcAft>
            </a:pPr>
            <a:r>
              <a:rPr lang="en-US" sz="2800" b="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800" b="1" kern="100"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800" b="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br>
              <a:rPr lang="en-US" sz="2800" b="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2800" b="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the experience of a European university hospital</a:t>
            </a:r>
            <a:endParaRPr lang="fr-FR" sz="2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Espaço Reservado para Texto 2"/>
          <p:cNvSpPr>
            <a:spLocks noGrp="1"/>
          </p:cNvSpPr>
          <p:nvPr>
            <p:ph type="body" sz="quarter" idx="10"/>
          </p:nvPr>
        </p:nvSpPr>
        <p:spPr/>
        <p:txBody>
          <a:bodyPr/>
          <a:lstStyle/>
          <a:p>
            <a:r>
              <a:rPr lang="pt-BR" dirty="0"/>
              <a:t>Jean-</a:t>
            </a:r>
            <a:r>
              <a:rPr lang="pt-BR" dirty="0">
                <a:solidFill>
                  <a:srgbClr val="23755A"/>
                </a:solidFill>
              </a:rPr>
              <a:t>Ch</a:t>
            </a:r>
            <a:r>
              <a:rPr lang="pt-BR" dirty="0"/>
              <a:t>ristophe </a:t>
            </a:r>
            <a:r>
              <a:rPr lang="pt-BR" dirty="0" err="1"/>
              <a:t>B</a:t>
            </a:r>
            <a:r>
              <a:rPr lang="pt-BR" dirty="0"/>
              <a:t> Sabourin</a:t>
            </a:r>
          </a:p>
        </p:txBody>
      </p:sp>
      <p:sp>
        <p:nvSpPr>
          <p:cNvPr id="4" name="Espaço Reservado para Texto 3"/>
          <p:cNvSpPr>
            <a:spLocks noGrp="1"/>
          </p:cNvSpPr>
          <p:nvPr>
            <p:ph type="body" sz="quarter" idx="11"/>
          </p:nvPr>
        </p:nvSpPr>
        <p:spPr/>
        <p:txBody>
          <a:bodyPr/>
          <a:lstStyle/>
          <a:p>
            <a:r>
              <a:rPr lang="pt-BR" dirty="0"/>
              <a:t>Rouen </a:t>
            </a:r>
            <a:r>
              <a:rPr lang="pt-BR" dirty="0" err="1"/>
              <a:t>University</a:t>
            </a:r>
            <a:r>
              <a:rPr lang="pt-BR" dirty="0"/>
              <a:t> Hospital </a:t>
            </a:r>
            <a:r>
              <a:rPr lang="pt-BR" dirty="0" err="1"/>
              <a:t>Normandy</a:t>
            </a:r>
            <a:r>
              <a:rPr lang="pt-BR" dirty="0"/>
              <a:t> FRANCE</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675005" y="2278622"/>
            <a:ext cx="2347595" cy="217153"/>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675005" y="4459410"/>
            <a:ext cx="2347595" cy="217153"/>
          </a:xfrm>
          <a:prstGeom prst="rect">
            <a:avLst/>
          </a:prstGeom>
        </p:spPr>
      </p:pic>
    </p:spTree>
    <p:extLst>
      <p:ext uri="{BB962C8B-B14F-4D97-AF65-F5344CB8AC3E}">
        <p14:creationId xmlns:p14="http://schemas.microsoft.com/office/powerpoint/2010/main" val="102966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ChangeArrowheads="1"/>
          </p:cNvSpPr>
          <p:nvPr/>
        </p:nvSpPr>
        <p:spPr bwMode="auto">
          <a:xfrm>
            <a:off x="5756277" y="3063877"/>
            <a:ext cx="4606925" cy="307777"/>
          </a:xfrm>
          <a:prstGeom prst="rect">
            <a:avLst/>
          </a:prstGeom>
          <a:noFill/>
          <a:ln w="9525">
            <a:noFill/>
            <a:miter lim="800000"/>
            <a:headEnd/>
            <a:tailEnd/>
          </a:ln>
        </p:spPr>
        <p:txBody>
          <a:bodyPr lIns="0" tIns="0" rIns="0" bIns="0">
            <a:spAutoFit/>
          </a:bodyPr>
          <a:lstStyle/>
          <a:p>
            <a:pPr algn="ctr"/>
            <a:r>
              <a:rPr lang="fr-FR" sz="2000" b="1">
                <a:solidFill>
                  <a:srgbClr val="FFFFFF"/>
                </a:solidFill>
                <a:latin typeface="Calibri" pitchFamily="34" charset="0"/>
              </a:rPr>
              <a:t>Dans une tumeur : 100 mutations</a:t>
            </a:r>
          </a:p>
        </p:txBody>
      </p:sp>
      <p:grpSp>
        <p:nvGrpSpPr>
          <p:cNvPr id="2" name="Groupe 39"/>
          <p:cNvGrpSpPr>
            <a:grpSpLocks/>
          </p:cNvGrpSpPr>
          <p:nvPr/>
        </p:nvGrpSpPr>
        <p:grpSpPr bwMode="auto">
          <a:xfrm>
            <a:off x="6638925" y="1420815"/>
            <a:ext cx="2832100" cy="1519237"/>
            <a:chOff x="5114925" y="1420813"/>
            <a:chExt cx="2832100" cy="1519237"/>
          </a:xfrm>
        </p:grpSpPr>
        <p:sp>
          <p:nvSpPr>
            <p:cNvPr id="11278" name="Oval 1028"/>
            <p:cNvSpPr>
              <a:spLocks noChangeArrowheads="1"/>
            </p:cNvSpPr>
            <p:nvPr/>
          </p:nvSpPr>
          <p:spPr bwMode="auto">
            <a:xfrm>
              <a:off x="5114925" y="1420813"/>
              <a:ext cx="2832100" cy="1519237"/>
            </a:xfrm>
            <a:prstGeom prst="ellipse">
              <a:avLst/>
            </a:prstGeom>
            <a:solidFill>
              <a:srgbClr val="FFFFFF"/>
            </a:solidFill>
            <a:ln w="14288">
              <a:solidFill>
                <a:srgbClr val="00B4FF"/>
              </a:solidFill>
              <a:round/>
              <a:headEnd/>
              <a:tailEnd/>
            </a:ln>
          </p:spPr>
          <p:txBody>
            <a:bodyPr/>
            <a:lstStyle/>
            <a:p>
              <a:endParaRPr lang="fr-FR">
                <a:latin typeface="Calibri" pitchFamily="34" charset="0"/>
              </a:endParaRPr>
            </a:p>
          </p:txBody>
        </p:sp>
        <p:sp>
          <p:nvSpPr>
            <p:cNvPr id="11279" name="Freeform 1029"/>
            <p:cNvSpPr>
              <a:spLocks/>
            </p:cNvSpPr>
            <p:nvPr/>
          </p:nvSpPr>
          <p:spPr bwMode="auto">
            <a:xfrm>
              <a:off x="5816247" y="1813508"/>
              <a:ext cx="893233" cy="975600"/>
            </a:xfrm>
            <a:custGeom>
              <a:avLst/>
              <a:gdLst>
                <a:gd name="T0" fmla="*/ 2147483647 w 666"/>
                <a:gd name="T1" fmla="*/ 2147483647 h 969"/>
                <a:gd name="T2" fmla="*/ 2147483647 w 666"/>
                <a:gd name="T3" fmla="*/ 2147483647 h 969"/>
                <a:gd name="T4" fmla="*/ 2147483647 w 666"/>
                <a:gd name="T5" fmla="*/ 2147483647 h 969"/>
                <a:gd name="T6" fmla="*/ 2147483647 w 666"/>
                <a:gd name="T7" fmla="*/ 2147483647 h 969"/>
                <a:gd name="T8" fmla="*/ 2147483647 w 666"/>
                <a:gd name="T9" fmla="*/ 2147483647 h 969"/>
                <a:gd name="T10" fmla="*/ 2147483647 w 666"/>
                <a:gd name="T11" fmla="*/ 2147483647 h 969"/>
                <a:gd name="T12" fmla="*/ 2147483647 w 666"/>
                <a:gd name="T13" fmla="*/ 2147483647 h 969"/>
                <a:gd name="T14" fmla="*/ 2147483647 w 666"/>
                <a:gd name="T15" fmla="*/ 2147483647 h 969"/>
                <a:gd name="T16" fmla="*/ 2147483647 w 666"/>
                <a:gd name="T17" fmla="*/ 2147483647 h 969"/>
                <a:gd name="T18" fmla="*/ 2147483647 w 666"/>
                <a:gd name="T19" fmla="*/ 2147483647 h 969"/>
                <a:gd name="T20" fmla="*/ 2147483647 w 666"/>
                <a:gd name="T21" fmla="*/ 2147483647 h 969"/>
                <a:gd name="T22" fmla="*/ 2147483647 w 666"/>
                <a:gd name="T23" fmla="*/ 2147483647 h 969"/>
                <a:gd name="T24" fmla="*/ 2147483647 w 666"/>
                <a:gd name="T25" fmla="*/ 2147483647 h 969"/>
                <a:gd name="T26" fmla="*/ 2147483647 w 666"/>
                <a:gd name="T27" fmla="*/ 2147483647 h 969"/>
                <a:gd name="T28" fmla="*/ 2147483647 w 666"/>
                <a:gd name="T29" fmla="*/ 2147483647 h 969"/>
                <a:gd name="T30" fmla="*/ 2147483647 w 666"/>
                <a:gd name="T31" fmla="*/ 2147483647 h 969"/>
                <a:gd name="T32" fmla="*/ 2147483647 w 666"/>
                <a:gd name="T33" fmla="*/ 2147483647 h 969"/>
                <a:gd name="T34" fmla="*/ 2147483647 w 666"/>
                <a:gd name="T35" fmla="*/ 2147483647 h 969"/>
                <a:gd name="T36" fmla="*/ 2147483647 w 666"/>
                <a:gd name="T37" fmla="*/ 2147483647 h 969"/>
                <a:gd name="T38" fmla="*/ 2147483647 w 666"/>
                <a:gd name="T39" fmla="*/ 2147483647 h 969"/>
                <a:gd name="T40" fmla="*/ 2147483647 w 666"/>
                <a:gd name="T41" fmla="*/ 2147483647 h 969"/>
                <a:gd name="T42" fmla="*/ 2147483647 w 666"/>
                <a:gd name="T43" fmla="*/ 2147483647 h 969"/>
                <a:gd name="T44" fmla="*/ 2147483647 w 666"/>
                <a:gd name="T45" fmla="*/ 2147483647 h 969"/>
                <a:gd name="T46" fmla="*/ 2147483647 w 666"/>
                <a:gd name="T47" fmla="*/ 2147483647 h 969"/>
                <a:gd name="T48" fmla="*/ 2147483647 w 666"/>
                <a:gd name="T49" fmla="*/ 2147483647 h 969"/>
                <a:gd name="T50" fmla="*/ 2147483647 w 666"/>
                <a:gd name="T51" fmla="*/ 2147483647 h 969"/>
                <a:gd name="T52" fmla="*/ 2147483647 w 666"/>
                <a:gd name="T53" fmla="*/ 2147483647 h 969"/>
                <a:gd name="T54" fmla="*/ 2147483647 w 666"/>
                <a:gd name="T55" fmla="*/ 2147483647 h 969"/>
                <a:gd name="T56" fmla="*/ 2147483647 w 666"/>
                <a:gd name="T57" fmla="*/ 2147483647 h 969"/>
                <a:gd name="T58" fmla="*/ 2147483647 w 666"/>
                <a:gd name="T59" fmla="*/ 2147483647 h 969"/>
                <a:gd name="T60" fmla="*/ 2147483647 w 666"/>
                <a:gd name="T61" fmla="*/ 2147483647 h 969"/>
                <a:gd name="T62" fmla="*/ 2147483647 w 666"/>
                <a:gd name="T63" fmla="*/ 2147483647 h 969"/>
                <a:gd name="T64" fmla="*/ 2147483647 w 666"/>
                <a:gd name="T65" fmla="*/ 2147483647 h 969"/>
                <a:gd name="T66" fmla="*/ 2147483647 w 666"/>
                <a:gd name="T67" fmla="*/ 2147483647 h 969"/>
                <a:gd name="T68" fmla="*/ 2147483647 w 666"/>
                <a:gd name="T69" fmla="*/ 2147483647 h 969"/>
                <a:gd name="T70" fmla="*/ 2147483647 w 666"/>
                <a:gd name="T71" fmla="*/ 2147483647 h 969"/>
                <a:gd name="T72" fmla="*/ 2147483647 w 666"/>
                <a:gd name="T73" fmla="*/ 2147483647 h 969"/>
                <a:gd name="T74" fmla="*/ 2147483647 w 666"/>
                <a:gd name="T75" fmla="*/ 2147483647 h 969"/>
                <a:gd name="T76" fmla="*/ 2147483647 w 666"/>
                <a:gd name="T77" fmla="*/ 2147483647 h 969"/>
                <a:gd name="T78" fmla="*/ 2147483647 w 666"/>
                <a:gd name="T79" fmla="*/ 2147483647 h 969"/>
                <a:gd name="T80" fmla="*/ 2147483647 w 666"/>
                <a:gd name="T81" fmla="*/ 2147483647 h 969"/>
                <a:gd name="T82" fmla="*/ 2147483647 w 666"/>
                <a:gd name="T83" fmla="*/ 2147483647 h 969"/>
                <a:gd name="T84" fmla="*/ 2147483647 w 666"/>
                <a:gd name="T85" fmla="*/ 2147483647 h 969"/>
                <a:gd name="T86" fmla="*/ 2147483647 w 666"/>
                <a:gd name="T87" fmla="*/ 2147483647 h 969"/>
                <a:gd name="T88" fmla="*/ 2147483647 w 666"/>
                <a:gd name="T89" fmla="*/ 2147483647 h 969"/>
                <a:gd name="T90" fmla="*/ 2147483647 w 666"/>
                <a:gd name="T91" fmla="*/ 2147483647 h 969"/>
                <a:gd name="T92" fmla="*/ 2147483647 w 666"/>
                <a:gd name="T93" fmla="*/ 2147483647 h 969"/>
                <a:gd name="T94" fmla="*/ 2147483647 w 666"/>
                <a:gd name="T95" fmla="*/ 2147483647 h 969"/>
                <a:gd name="T96" fmla="*/ 0 w 666"/>
                <a:gd name="T97" fmla="*/ 2147483647 h 969"/>
                <a:gd name="T98" fmla="*/ 2147483647 w 666"/>
                <a:gd name="T99" fmla="*/ 2147483647 h 969"/>
                <a:gd name="T100" fmla="*/ 2147483647 w 666"/>
                <a:gd name="T101" fmla="*/ 2147483647 h 969"/>
                <a:gd name="T102" fmla="*/ 2147483647 w 666"/>
                <a:gd name="T103" fmla="*/ 2147483647 h 969"/>
                <a:gd name="T104" fmla="*/ 2147483647 w 666"/>
                <a:gd name="T105" fmla="*/ 2147483647 h 969"/>
                <a:gd name="T106" fmla="*/ 2147483647 w 666"/>
                <a:gd name="T107" fmla="*/ 2147483647 h 969"/>
                <a:gd name="T108" fmla="*/ 2147483647 w 666"/>
                <a:gd name="T109" fmla="*/ 2147483647 h 969"/>
                <a:gd name="T110" fmla="*/ 2147483647 w 666"/>
                <a:gd name="T111" fmla="*/ 2147483647 h 969"/>
                <a:gd name="T112" fmla="*/ 2147483647 w 666"/>
                <a:gd name="T113" fmla="*/ 2147483647 h 969"/>
                <a:gd name="T114" fmla="*/ 2147483647 w 666"/>
                <a:gd name="T115" fmla="*/ 2147483647 h 969"/>
                <a:gd name="T116" fmla="*/ 2147483647 w 666"/>
                <a:gd name="T117" fmla="*/ 2147483647 h 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66"/>
                <a:gd name="T178" fmla="*/ 0 h 969"/>
                <a:gd name="T179" fmla="*/ 666 w 666"/>
                <a:gd name="T180" fmla="*/ 969 h 9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66" h="969">
                  <a:moveTo>
                    <a:pt x="248" y="297"/>
                  </a:moveTo>
                  <a:lnTo>
                    <a:pt x="248" y="307"/>
                  </a:lnTo>
                  <a:lnTo>
                    <a:pt x="256" y="316"/>
                  </a:lnTo>
                  <a:lnTo>
                    <a:pt x="256" y="326"/>
                  </a:lnTo>
                  <a:lnTo>
                    <a:pt x="265" y="336"/>
                  </a:lnTo>
                  <a:lnTo>
                    <a:pt x="273" y="345"/>
                  </a:lnTo>
                  <a:lnTo>
                    <a:pt x="282" y="355"/>
                  </a:lnTo>
                  <a:lnTo>
                    <a:pt x="290" y="355"/>
                  </a:lnTo>
                  <a:lnTo>
                    <a:pt x="299" y="355"/>
                  </a:lnTo>
                  <a:lnTo>
                    <a:pt x="333" y="355"/>
                  </a:lnTo>
                  <a:lnTo>
                    <a:pt x="367" y="336"/>
                  </a:lnTo>
                  <a:lnTo>
                    <a:pt x="401" y="316"/>
                  </a:lnTo>
                  <a:lnTo>
                    <a:pt x="444" y="278"/>
                  </a:lnTo>
                  <a:lnTo>
                    <a:pt x="452" y="268"/>
                  </a:lnTo>
                  <a:lnTo>
                    <a:pt x="452" y="259"/>
                  </a:lnTo>
                  <a:lnTo>
                    <a:pt x="452" y="240"/>
                  </a:lnTo>
                  <a:lnTo>
                    <a:pt x="444" y="230"/>
                  </a:lnTo>
                  <a:lnTo>
                    <a:pt x="427" y="230"/>
                  </a:lnTo>
                  <a:lnTo>
                    <a:pt x="418" y="230"/>
                  </a:lnTo>
                  <a:lnTo>
                    <a:pt x="410" y="230"/>
                  </a:lnTo>
                  <a:lnTo>
                    <a:pt x="376" y="230"/>
                  </a:lnTo>
                  <a:lnTo>
                    <a:pt x="342" y="259"/>
                  </a:lnTo>
                  <a:lnTo>
                    <a:pt x="307" y="259"/>
                  </a:lnTo>
                  <a:lnTo>
                    <a:pt x="273" y="297"/>
                  </a:lnTo>
                  <a:lnTo>
                    <a:pt x="273" y="336"/>
                  </a:lnTo>
                  <a:lnTo>
                    <a:pt x="256" y="374"/>
                  </a:lnTo>
                  <a:lnTo>
                    <a:pt x="256" y="412"/>
                  </a:lnTo>
                  <a:lnTo>
                    <a:pt x="256" y="451"/>
                  </a:lnTo>
                  <a:lnTo>
                    <a:pt x="265" y="489"/>
                  </a:lnTo>
                  <a:lnTo>
                    <a:pt x="282" y="528"/>
                  </a:lnTo>
                  <a:lnTo>
                    <a:pt x="299" y="576"/>
                  </a:lnTo>
                  <a:lnTo>
                    <a:pt x="333" y="595"/>
                  </a:lnTo>
                  <a:lnTo>
                    <a:pt x="367" y="595"/>
                  </a:lnTo>
                  <a:lnTo>
                    <a:pt x="401" y="595"/>
                  </a:lnTo>
                  <a:lnTo>
                    <a:pt x="444" y="595"/>
                  </a:lnTo>
                  <a:lnTo>
                    <a:pt x="461" y="556"/>
                  </a:lnTo>
                  <a:lnTo>
                    <a:pt x="461" y="508"/>
                  </a:lnTo>
                  <a:lnTo>
                    <a:pt x="461" y="470"/>
                  </a:lnTo>
                  <a:lnTo>
                    <a:pt x="444" y="432"/>
                  </a:lnTo>
                  <a:lnTo>
                    <a:pt x="418" y="412"/>
                  </a:lnTo>
                  <a:lnTo>
                    <a:pt x="384" y="393"/>
                  </a:lnTo>
                  <a:lnTo>
                    <a:pt x="307" y="393"/>
                  </a:lnTo>
                  <a:lnTo>
                    <a:pt x="231" y="393"/>
                  </a:lnTo>
                  <a:lnTo>
                    <a:pt x="196" y="412"/>
                  </a:lnTo>
                  <a:lnTo>
                    <a:pt x="111" y="441"/>
                  </a:lnTo>
                  <a:lnTo>
                    <a:pt x="94" y="480"/>
                  </a:lnTo>
                  <a:lnTo>
                    <a:pt x="94" y="518"/>
                  </a:lnTo>
                  <a:lnTo>
                    <a:pt x="94" y="566"/>
                  </a:lnTo>
                  <a:lnTo>
                    <a:pt x="94" y="604"/>
                  </a:lnTo>
                  <a:lnTo>
                    <a:pt x="111" y="643"/>
                  </a:lnTo>
                  <a:lnTo>
                    <a:pt x="145" y="662"/>
                  </a:lnTo>
                  <a:lnTo>
                    <a:pt x="162" y="681"/>
                  </a:lnTo>
                  <a:lnTo>
                    <a:pt x="248" y="710"/>
                  </a:lnTo>
                  <a:lnTo>
                    <a:pt x="384" y="710"/>
                  </a:lnTo>
                  <a:lnTo>
                    <a:pt x="470" y="710"/>
                  </a:lnTo>
                  <a:lnTo>
                    <a:pt x="546" y="710"/>
                  </a:lnTo>
                  <a:lnTo>
                    <a:pt x="623" y="672"/>
                  </a:lnTo>
                  <a:lnTo>
                    <a:pt x="657" y="585"/>
                  </a:lnTo>
                  <a:lnTo>
                    <a:pt x="657" y="547"/>
                  </a:lnTo>
                  <a:lnTo>
                    <a:pt x="657" y="499"/>
                  </a:lnTo>
                  <a:lnTo>
                    <a:pt x="640" y="460"/>
                  </a:lnTo>
                  <a:lnTo>
                    <a:pt x="623" y="441"/>
                  </a:lnTo>
                  <a:lnTo>
                    <a:pt x="589" y="422"/>
                  </a:lnTo>
                  <a:lnTo>
                    <a:pt x="555" y="403"/>
                  </a:lnTo>
                  <a:lnTo>
                    <a:pt x="521" y="403"/>
                  </a:lnTo>
                  <a:lnTo>
                    <a:pt x="487" y="403"/>
                  </a:lnTo>
                  <a:lnTo>
                    <a:pt x="487" y="441"/>
                  </a:lnTo>
                  <a:lnTo>
                    <a:pt x="478" y="451"/>
                  </a:lnTo>
                  <a:lnTo>
                    <a:pt x="478" y="460"/>
                  </a:lnTo>
                  <a:lnTo>
                    <a:pt x="478" y="470"/>
                  </a:lnTo>
                  <a:lnTo>
                    <a:pt x="495" y="508"/>
                  </a:lnTo>
                  <a:lnTo>
                    <a:pt x="512" y="528"/>
                  </a:lnTo>
                  <a:lnTo>
                    <a:pt x="546" y="556"/>
                  </a:lnTo>
                  <a:lnTo>
                    <a:pt x="580" y="556"/>
                  </a:lnTo>
                  <a:lnTo>
                    <a:pt x="615" y="556"/>
                  </a:lnTo>
                  <a:lnTo>
                    <a:pt x="649" y="528"/>
                  </a:lnTo>
                  <a:lnTo>
                    <a:pt x="666" y="489"/>
                  </a:lnTo>
                  <a:lnTo>
                    <a:pt x="666" y="451"/>
                  </a:lnTo>
                  <a:lnTo>
                    <a:pt x="649" y="412"/>
                  </a:lnTo>
                  <a:lnTo>
                    <a:pt x="640" y="374"/>
                  </a:lnTo>
                  <a:lnTo>
                    <a:pt x="589" y="316"/>
                  </a:lnTo>
                  <a:lnTo>
                    <a:pt x="538" y="259"/>
                  </a:lnTo>
                  <a:lnTo>
                    <a:pt x="461" y="259"/>
                  </a:lnTo>
                  <a:lnTo>
                    <a:pt x="376" y="259"/>
                  </a:lnTo>
                  <a:lnTo>
                    <a:pt x="324" y="259"/>
                  </a:lnTo>
                  <a:lnTo>
                    <a:pt x="316" y="268"/>
                  </a:lnTo>
                  <a:lnTo>
                    <a:pt x="307" y="278"/>
                  </a:lnTo>
                  <a:lnTo>
                    <a:pt x="299" y="288"/>
                  </a:lnTo>
                  <a:lnTo>
                    <a:pt x="299" y="297"/>
                  </a:lnTo>
                  <a:lnTo>
                    <a:pt x="299" y="336"/>
                  </a:lnTo>
                  <a:lnTo>
                    <a:pt x="299" y="374"/>
                  </a:lnTo>
                  <a:lnTo>
                    <a:pt x="299" y="412"/>
                  </a:lnTo>
                  <a:lnTo>
                    <a:pt x="316" y="451"/>
                  </a:lnTo>
                  <a:lnTo>
                    <a:pt x="316" y="489"/>
                  </a:lnTo>
                  <a:lnTo>
                    <a:pt x="324" y="499"/>
                  </a:lnTo>
                  <a:lnTo>
                    <a:pt x="333" y="508"/>
                  </a:lnTo>
                  <a:lnTo>
                    <a:pt x="342" y="518"/>
                  </a:lnTo>
                  <a:lnTo>
                    <a:pt x="350" y="518"/>
                  </a:lnTo>
                  <a:lnTo>
                    <a:pt x="359" y="518"/>
                  </a:lnTo>
                  <a:lnTo>
                    <a:pt x="367" y="518"/>
                  </a:lnTo>
                  <a:lnTo>
                    <a:pt x="376" y="508"/>
                  </a:lnTo>
                  <a:lnTo>
                    <a:pt x="376" y="499"/>
                  </a:lnTo>
                  <a:lnTo>
                    <a:pt x="376" y="489"/>
                  </a:lnTo>
                  <a:lnTo>
                    <a:pt x="376" y="480"/>
                  </a:lnTo>
                  <a:lnTo>
                    <a:pt x="367" y="470"/>
                  </a:lnTo>
                  <a:lnTo>
                    <a:pt x="350" y="451"/>
                  </a:lnTo>
                  <a:lnTo>
                    <a:pt x="316" y="441"/>
                  </a:lnTo>
                  <a:lnTo>
                    <a:pt x="282" y="422"/>
                  </a:lnTo>
                  <a:lnTo>
                    <a:pt x="273" y="432"/>
                  </a:lnTo>
                  <a:lnTo>
                    <a:pt x="239" y="432"/>
                  </a:lnTo>
                  <a:lnTo>
                    <a:pt x="231" y="441"/>
                  </a:lnTo>
                  <a:lnTo>
                    <a:pt x="222" y="451"/>
                  </a:lnTo>
                  <a:lnTo>
                    <a:pt x="214" y="460"/>
                  </a:lnTo>
                  <a:lnTo>
                    <a:pt x="214" y="470"/>
                  </a:lnTo>
                  <a:lnTo>
                    <a:pt x="214" y="480"/>
                  </a:lnTo>
                  <a:lnTo>
                    <a:pt x="214" y="489"/>
                  </a:lnTo>
                  <a:lnTo>
                    <a:pt x="214" y="499"/>
                  </a:lnTo>
                  <a:lnTo>
                    <a:pt x="214" y="508"/>
                  </a:lnTo>
                  <a:lnTo>
                    <a:pt x="231" y="528"/>
                  </a:lnTo>
                  <a:lnTo>
                    <a:pt x="265" y="556"/>
                  </a:lnTo>
                  <a:lnTo>
                    <a:pt x="299" y="576"/>
                  </a:lnTo>
                  <a:lnTo>
                    <a:pt x="333" y="576"/>
                  </a:lnTo>
                  <a:lnTo>
                    <a:pt x="367" y="576"/>
                  </a:lnTo>
                  <a:lnTo>
                    <a:pt x="401" y="528"/>
                  </a:lnTo>
                  <a:lnTo>
                    <a:pt x="444" y="489"/>
                  </a:lnTo>
                  <a:lnTo>
                    <a:pt x="444" y="451"/>
                  </a:lnTo>
                  <a:lnTo>
                    <a:pt x="444" y="412"/>
                  </a:lnTo>
                  <a:lnTo>
                    <a:pt x="418" y="374"/>
                  </a:lnTo>
                  <a:lnTo>
                    <a:pt x="401" y="336"/>
                  </a:lnTo>
                  <a:lnTo>
                    <a:pt x="367" y="297"/>
                  </a:lnTo>
                  <a:lnTo>
                    <a:pt x="333" y="297"/>
                  </a:lnTo>
                  <a:lnTo>
                    <a:pt x="299" y="278"/>
                  </a:lnTo>
                  <a:lnTo>
                    <a:pt x="265" y="268"/>
                  </a:lnTo>
                  <a:lnTo>
                    <a:pt x="231" y="268"/>
                  </a:lnTo>
                  <a:lnTo>
                    <a:pt x="196" y="259"/>
                  </a:lnTo>
                  <a:lnTo>
                    <a:pt x="154" y="259"/>
                  </a:lnTo>
                  <a:lnTo>
                    <a:pt x="120" y="259"/>
                  </a:lnTo>
                  <a:lnTo>
                    <a:pt x="86" y="259"/>
                  </a:lnTo>
                  <a:lnTo>
                    <a:pt x="86" y="297"/>
                  </a:lnTo>
                  <a:lnTo>
                    <a:pt x="68" y="336"/>
                  </a:lnTo>
                  <a:lnTo>
                    <a:pt x="68" y="374"/>
                  </a:lnTo>
                  <a:lnTo>
                    <a:pt x="68" y="412"/>
                  </a:lnTo>
                  <a:lnTo>
                    <a:pt x="103" y="451"/>
                  </a:lnTo>
                  <a:lnTo>
                    <a:pt x="103" y="489"/>
                  </a:lnTo>
                  <a:lnTo>
                    <a:pt x="120" y="528"/>
                  </a:lnTo>
                  <a:lnTo>
                    <a:pt x="154" y="576"/>
                  </a:lnTo>
                  <a:lnTo>
                    <a:pt x="196" y="614"/>
                  </a:lnTo>
                  <a:lnTo>
                    <a:pt x="231" y="614"/>
                  </a:lnTo>
                  <a:lnTo>
                    <a:pt x="265" y="614"/>
                  </a:lnTo>
                  <a:lnTo>
                    <a:pt x="273" y="614"/>
                  </a:lnTo>
                  <a:lnTo>
                    <a:pt x="282" y="614"/>
                  </a:lnTo>
                  <a:lnTo>
                    <a:pt x="282" y="604"/>
                  </a:lnTo>
                  <a:lnTo>
                    <a:pt x="282" y="595"/>
                  </a:lnTo>
                  <a:lnTo>
                    <a:pt x="290" y="595"/>
                  </a:lnTo>
                  <a:lnTo>
                    <a:pt x="282" y="585"/>
                  </a:lnTo>
                  <a:lnTo>
                    <a:pt x="282" y="576"/>
                  </a:lnTo>
                  <a:lnTo>
                    <a:pt x="282" y="566"/>
                  </a:lnTo>
                  <a:lnTo>
                    <a:pt x="273" y="566"/>
                  </a:lnTo>
                  <a:lnTo>
                    <a:pt x="273" y="576"/>
                  </a:lnTo>
                  <a:lnTo>
                    <a:pt x="273" y="614"/>
                  </a:lnTo>
                  <a:lnTo>
                    <a:pt x="273" y="624"/>
                  </a:lnTo>
                  <a:lnTo>
                    <a:pt x="290" y="662"/>
                  </a:lnTo>
                  <a:lnTo>
                    <a:pt x="307" y="700"/>
                  </a:lnTo>
                  <a:lnTo>
                    <a:pt x="324" y="739"/>
                  </a:lnTo>
                  <a:lnTo>
                    <a:pt x="359" y="758"/>
                  </a:lnTo>
                  <a:lnTo>
                    <a:pt x="393" y="777"/>
                  </a:lnTo>
                  <a:lnTo>
                    <a:pt x="427" y="796"/>
                  </a:lnTo>
                  <a:lnTo>
                    <a:pt x="470" y="796"/>
                  </a:lnTo>
                  <a:lnTo>
                    <a:pt x="504" y="796"/>
                  </a:lnTo>
                  <a:lnTo>
                    <a:pt x="538" y="796"/>
                  </a:lnTo>
                  <a:lnTo>
                    <a:pt x="538" y="787"/>
                  </a:lnTo>
                  <a:lnTo>
                    <a:pt x="546" y="777"/>
                  </a:lnTo>
                  <a:lnTo>
                    <a:pt x="555" y="768"/>
                  </a:lnTo>
                  <a:lnTo>
                    <a:pt x="555" y="758"/>
                  </a:lnTo>
                  <a:lnTo>
                    <a:pt x="555" y="748"/>
                  </a:lnTo>
                  <a:lnTo>
                    <a:pt x="529" y="710"/>
                  </a:lnTo>
                  <a:lnTo>
                    <a:pt x="495" y="672"/>
                  </a:lnTo>
                  <a:lnTo>
                    <a:pt x="461" y="672"/>
                  </a:lnTo>
                  <a:lnTo>
                    <a:pt x="418" y="652"/>
                  </a:lnTo>
                  <a:lnTo>
                    <a:pt x="384" y="672"/>
                  </a:lnTo>
                  <a:lnTo>
                    <a:pt x="350" y="672"/>
                  </a:lnTo>
                  <a:lnTo>
                    <a:pt x="316" y="710"/>
                  </a:lnTo>
                  <a:lnTo>
                    <a:pt x="316" y="748"/>
                  </a:lnTo>
                  <a:lnTo>
                    <a:pt x="316" y="787"/>
                  </a:lnTo>
                  <a:lnTo>
                    <a:pt x="316" y="825"/>
                  </a:lnTo>
                  <a:lnTo>
                    <a:pt x="316" y="873"/>
                  </a:lnTo>
                  <a:lnTo>
                    <a:pt x="350" y="912"/>
                  </a:lnTo>
                  <a:lnTo>
                    <a:pt x="359" y="921"/>
                  </a:lnTo>
                  <a:lnTo>
                    <a:pt x="367" y="931"/>
                  </a:lnTo>
                  <a:lnTo>
                    <a:pt x="401" y="950"/>
                  </a:lnTo>
                  <a:lnTo>
                    <a:pt x="444" y="969"/>
                  </a:lnTo>
                  <a:lnTo>
                    <a:pt x="478" y="969"/>
                  </a:lnTo>
                  <a:lnTo>
                    <a:pt x="512" y="969"/>
                  </a:lnTo>
                  <a:lnTo>
                    <a:pt x="546" y="950"/>
                  </a:lnTo>
                  <a:lnTo>
                    <a:pt x="580" y="912"/>
                  </a:lnTo>
                  <a:lnTo>
                    <a:pt x="580" y="873"/>
                  </a:lnTo>
                  <a:lnTo>
                    <a:pt x="580" y="825"/>
                  </a:lnTo>
                  <a:lnTo>
                    <a:pt x="580" y="787"/>
                  </a:lnTo>
                  <a:lnTo>
                    <a:pt x="572" y="748"/>
                  </a:lnTo>
                  <a:lnTo>
                    <a:pt x="546" y="662"/>
                  </a:lnTo>
                  <a:lnTo>
                    <a:pt x="512" y="624"/>
                  </a:lnTo>
                  <a:lnTo>
                    <a:pt x="478" y="585"/>
                  </a:lnTo>
                  <a:lnTo>
                    <a:pt x="444" y="547"/>
                  </a:lnTo>
                  <a:lnTo>
                    <a:pt x="427" y="547"/>
                  </a:lnTo>
                  <a:lnTo>
                    <a:pt x="393" y="547"/>
                  </a:lnTo>
                  <a:lnTo>
                    <a:pt x="384" y="547"/>
                  </a:lnTo>
                  <a:lnTo>
                    <a:pt x="350" y="566"/>
                  </a:lnTo>
                  <a:lnTo>
                    <a:pt x="342" y="566"/>
                  </a:lnTo>
                  <a:lnTo>
                    <a:pt x="333" y="566"/>
                  </a:lnTo>
                  <a:lnTo>
                    <a:pt x="333" y="576"/>
                  </a:lnTo>
                  <a:lnTo>
                    <a:pt x="333" y="585"/>
                  </a:lnTo>
                  <a:lnTo>
                    <a:pt x="333" y="595"/>
                  </a:lnTo>
                  <a:lnTo>
                    <a:pt x="333" y="604"/>
                  </a:lnTo>
                  <a:lnTo>
                    <a:pt x="342" y="614"/>
                  </a:lnTo>
                  <a:lnTo>
                    <a:pt x="350" y="614"/>
                  </a:lnTo>
                  <a:lnTo>
                    <a:pt x="359" y="614"/>
                  </a:lnTo>
                  <a:lnTo>
                    <a:pt x="367" y="614"/>
                  </a:lnTo>
                  <a:lnTo>
                    <a:pt x="401" y="614"/>
                  </a:lnTo>
                  <a:lnTo>
                    <a:pt x="401" y="576"/>
                  </a:lnTo>
                  <a:lnTo>
                    <a:pt x="444" y="528"/>
                  </a:lnTo>
                  <a:lnTo>
                    <a:pt x="444" y="489"/>
                  </a:lnTo>
                  <a:lnTo>
                    <a:pt x="444" y="451"/>
                  </a:lnTo>
                  <a:lnTo>
                    <a:pt x="444" y="364"/>
                  </a:lnTo>
                  <a:lnTo>
                    <a:pt x="410" y="278"/>
                  </a:lnTo>
                  <a:lnTo>
                    <a:pt x="376" y="230"/>
                  </a:lnTo>
                  <a:lnTo>
                    <a:pt x="342" y="192"/>
                  </a:lnTo>
                  <a:lnTo>
                    <a:pt x="307" y="192"/>
                  </a:lnTo>
                  <a:lnTo>
                    <a:pt x="273" y="153"/>
                  </a:lnTo>
                  <a:lnTo>
                    <a:pt x="239" y="153"/>
                  </a:lnTo>
                  <a:lnTo>
                    <a:pt x="205" y="115"/>
                  </a:lnTo>
                  <a:lnTo>
                    <a:pt x="196" y="115"/>
                  </a:lnTo>
                  <a:lnTo>
                    <a:pt x="188" y="115"/>
                  </a:lnTo>
                  <a:lnTo>
                    <a:pt x="171" y="115"/>
                  </a:lnTo>
                  <a:lnTo>
                    <a:pt x="162" y="115"/>
                  </a:lnTo>
                  <a:lnTo>
                    <a:pt x="162" y="124"/>
                  </a:lnTo>
                  <a:lnTo>
                    <a:pt x="162" y="134"/>
                  </a:lnTo>
                  <a:lnTo>
                    <a:pt x="162" y="144"/>
                  </a:lnTo>
                  <a:lnTo>
                    <a:pt x="171" y="153"/>
                  </a:lnTo>
                  <a:lnTo>
                    <a:pt x="188" y="163"/>
                  </a:lnTo>
                  <a:lnTo>
                    <a:pt x="196" y="163"/>
                  </a:lnTo>
                  <a:lnTo>
                    <a:pt x="205" y="163"/>
                  </a:lnTo>
                  <a:lnTo>
                    <a:pt x="205" y="153"/>
                  </a:lnTo>
                  <a:lnTo>
                    <a:pt x="214" y="144"/>
                  </a:lnTo>
                  <a:lnTo>
                    <a:pt x="214" y="134"/>
                  </a:lnTo>
                  <a:lnTo>
                    <a:pt x="214" y="124"/>
                  </a:lnTo>
                  <a:lnTo>
                    <a:pt x="205" y="124"/>
                  </a:lnTo>
                  <a:lnTo>
                    <a:pt x="196" y="124"/>
                  </a:lnTo>
                  <a:lnTo>
                    <a:pt x="188" y="134"/>
                  </a:lnTo>
                  <a:lnTo>
                    <a:pt x="188" y="144"/>
                  </a:lnTo>
                  <a:lnTo>
                    <a:pt x="171" y="153"/>
                  </a:lnTo>
                  <a:lnTo>
                    <a:pt x="171" y="163"/>
                  </a:lnTo>
                  <a:lnTo>
                    <a:pt x="171" y="201"/>
                  </a:lnTo>
                  <a:lnTo>
                    <a:pt x="171" y="240"/>
                  </a:lnTo>
                  <a:lnTo>
                    <a:pt x="171" y="288"/>
                  </a:lnTo>
                  <a:lnTo>
                    <a:pt x="171" y="297"/>
                  </a:lnTo>
                  <a:lnTo>
                    <a:pt x="188" y="307"/>
                  </a:lnTo>
                  <a:lnTo>
                    <a:pt x="196" y="307"/>
                  </a:lnTo>
                  <a:lnTo>
                    <a:pt x="231" y="326"/>
                  </a:lnTo>
                  <a:lnTo>
                    <a:pt x="239" y="336"/>
                  </a:lnTo>
                  <a:lnTo>
                    <a:pt x="273" y="336"/>
                  </a:lnTo>
                  <a:lnTo>
                    <a:pt x="273" y="326"/>
                  </a:lnTo>
                  <a:lnTo>
                    <a:pt x="273" y="316"/>
                  </a:lnTo>
                  <a:lnTo>
                    <a:pt x="265" y="307"/>
                  </a:lnTo>
                  <a:lnTo>
                    <a:pt x="248" y="288"/>
                  </a:lnTo>
                  <a:lnTo>
                    <a:pt x="214" y="288"/>
                  </a:lnTo>
                  <a:lnTo>
                    <a:pt x="171" y="288"/>
                  </a:lnTo>
                  <a:lnTo>
                    <a:pt x="137" y="326"/>
                  </a:lnTo>
                  <a:lnTo>
                    <a:pt x="103" y="345"/>
                  </a:lnTo>
                  <a:lnTo>
                    <a:pt x="68" y="384"/>
                  </a:lnTo>
                  <a:lnTo>
                    <a:pt x="34" y="422"/>
                  </a:lnTo>
                  <a:lnTo>
                    <a:pt x="34" y="460"/>
                  </a:lnTo>
                  <a:lnTo>
                    <a:pt x="34" y="499"/>
                  </a:lnTo>
                  <a:lnTo>
                    <a:pt x="34" y="508"/>
                  </a:lnTo>
                  <a:lnTo>
                    <a:pt x="34" y="556"/>
                  </a:lnTo>
                  <a:lnTo>
                    <a:pt x="43" y="566"/>
                  </a:lnTo>
                  <a:lnTo>
                    <a:pt x="43" y="576"/>
                  </a:lnTo>
                  <a:lnTo>
                    <a:pt x="51" y="585"/>
                  </a:lnTo>
                  <a:lnTo>
                    <a:pt x="60" y="585"/>
                  </a:lnTo>
                  <a:lnTo>
                    <a:pt x="68" y="585"/>
                  </a:lnTo>
                  <a:lnTo>
                    <a:pt x="103" y="585"/>
                  </a:lnTo>
                  <a:lnTo>
                    <a:pt x="137" y="585"/>
                  </a:lnTo>
                  <a:lnTo>
                    <a:pt x="171" y="547"/>
                  </a:lnTo>
                  <a:lnTo>
                    <a:pt x="214" y="499"/>
                  </a:lnTo>
                  <a:lnTo>
                    <a:pt x="214" y="489"/>
                  </a:lnTo>
                  <a:lnTo>
                    <a:pt x="214" y="480"/>
                  </a:lnTo>
                  <a:lnTo>
                    <a:pt x="205" y="470"/>
                  </a:lnTo>
                  <a:lnTo>
                    <a:pt x="196" y="432"/>
                  </a:lnTo>
                  <a:lnTo>
                    <a:pt x="171" y="412"/>
                  </a:lnTo>
                  <a:lnTo>
                    <a:pt x="137" y="374"/>
                  </a:lnTo>
                  <a:lnTo>
                    <a:pt x="103" y="355"/>
                  </a:lnTo>
                  <a:lnTo>
                    <a:pt x="68" y="336"/>
                  </a:lnTo>
                  <a:lnTo>
                    <a:pt x="34" y="336"/>
                  </a:lnTo>
                  <a:lnTo>
                    <a:pt x="0" y="374"/>
                  </a:lnTo>
                  <a:lnTo>
                    <a:pt x="0" y="384"/>
                  </a:lnTo>
                  <a:lnTo>
                    <a:pt x="0" y="393"/>
                  </a:lnTo>
                  <a:lnTo>
                    <a:pt x="0" y="403"/>
                  </a:lnTo>
                  <a:lnTo>
                    <a:pt x="0" y="441"/>
                  </a:lnTo>
                  <a:lnTo>
                    <a:pt x="17" y="460"/>
                  </a:lnTo>
                  <a:lnTo>
                    <a:pt x="34" y="499"/>
                  </a:lnTo>
                  <a:lnTo>
                    <a:pt x="68" y="547"/>
                  </a:lnTo>
                  <a:lnTo>
                    <a:pt x="103" y="547"/>
                  </a:lnTo>
                  <a:lnTo>
                    <a:pt x="137" y="566"/>
                  </a:lnTo>
                  <a:lnTo>
                    <a:pt x="171" y="547"/>
                  </a:lnTo>
                  <a:lnTo>
                    <a:pt x="214" y="547"/>
                  </a:lnTo>
                  <a:lnTo>
                    <a:pt x="248" y="499"/>
                  </a:lnTo>
                  <a:lnTo>
                    <a:pt x="248" y="460"/>
                  </a:lnTo>
                  <a:lnTo>
                    <a:pt x="248" y="422"/>
                  </a:lnTo>
                  <a:lnTo>
                    <a:pt x="248" y="384"/>
                  </a:lnTo>
                  <a:lnTo>
                    <a:pt x="239" y="345"/>
                  </a:lnTo>
                  <a:lnTo>
                    <a:pt x="239" y="307"/>
                  </a:lnTo>
                  <a:lnTo>
                    <a:pt x="205" y="288"/>
                  </a:lnTo>
                  <a:lnTo>
                    <a:pt x="162" y="288"/>
                  </a:lnTo>
                  <a:lnTo>
                    <a:pt x="128" y="240"/>
                  </a:lnTo>
                  <a:lnTo>
                    <a:pt x="94" y="240"/>
                  </a:lnTo>
                  <a:lnTo>
                    <a:pt x="60" y="288"/>
                  </a:lnTo>
                  <a:lnTo>
                    <a:pt x="51" y="288"/>
                  </a:lnTo>
                  <a:lnTo>
                    <a:pt x="51" y="297"/>
                  </a:lnTo>
                  <a:lnTo>
                    <a:pt x="51" y="307"/>
                  </a:lnTo>
                  <a:lnTo>
                    <a:pt x="51" y="345"/>
                  </a:lnTo>
                  <a:lnTo>
                    <a:pt x="68" y="384"/>
                  </a:lnTo>
                  <a:lnTo>
                    <a:pt x="77" y="393"/>
                  </a:lnTo>
                  <a:lnTo>
                    <a:pt x="94" y="412"/>
                  </a:lnTo>
                  <a:lnTo>
                    <a:pt x="128" y="432"/>
                  </a:lnTo>
                  <a:lnTo>
                    <a:pt x="162" y="432"/>
                  </a:lnTo>
                  <a:lnTo>
                    <a:pt x="205" y="432"/>
                  </a:lnTo>
                  <a:lnTo>
                    <a:pt x="239" y="432"/>
                  </a:lnTo>
                  <a:lnTo>
                    <a:pt x="273" y="393"/>
                  </a:lnTo>
                  <a:lnTo>
                    <a:pt x="290" y="355"/>
                  </a:lnTo>
                  <a:lnTo>
                    <a:pt x="307" y="316"/>
                  </a:lnTo>
                  <a:lnTo>
                    <a:pt x="290" y="278"/>
                  </a:lnTo>
                  <a:lnTo>
                    <a:pt x="290" y="230"/>
                  </a:lnTo>
                  <a:lnTo>
                    <a:pt x="273" y="192"/>
                  </a:lnTo>
                  <a:lnTo>
                    <a:pt x="239" y="172"/>
                  </a:lnTo>
                  <a:lnTo>
                    <a:pt x="205" y="172"/>
                  </a:lnTo>
                  <a:lnTo>
                    <a:pt x="162" y="134"/>
                  </a:lnTo>
                  <a:lnTo>
                    <a:pt x="154" y="134"/>
                  </a:lnTo>
                  <a:lnTo>
                    <a:pt x="145" y="144"/>
                  </a:lnTo>
                  <a:lnTo>
                    <a:pt x="137" y="144"/>
                  </a:lnTo>
                  <a:lnTo>
                    <a:pt x="137" y="153"/>
                  </a:lnTo>
                  <a:lnTo>
                    <a:pt x="137" y="163"/>
                  </a:lnTo>
                  <a:lnTo>
                    <a:pt x="137" y="172"/>
                  </a:lnTo>
                  <a:lnTo>
                    <a:pt x="137" y="182"/>
                  </a:lnTo>
                  <a:lnTo>
                    <a:pt x="137" y="192"/>
                  </a:lnTo>
                  <a:lnTo>
                    <a:pt x="145" y="201"/>
                  </a:lnTo>
                  <a:lnTo>
                    <a:pt x="154" y="201"/>
                  </a:lnTo>
                  <a:lnTo>
                    <a:pt x="162" y="201"/>
                  </a:lnTo>
                  <a:lnTo>
                    <a:pt x="171" y="201"/>
                  </a:lnTo>
                  <a:lnTo>
                    <a:pt x="214" y="182"/>
                  </a:lnTo>
                  <a:lnTo>
                    <a:pt x="222" y="182"/>
                  </a:lnTo>
                  <a:lnTo>
                    <a:pt x="231" y="182"/>
                  </a:lnTo>
                  <a:lnTo>
                    <a:pt x="239" y="172"/>
                  </a:lnTo>
                  <a:lnTo>
                    <a:pt x="239" y="163"/>
                  </a:lnTo>
                  <a:lnTo>
                    <a:pt x="239" y="153"/>
                  </a:lnTo>
                  <a:lnTo>
                    <a:pt x="222" y="115"/>
                  </a:lnTo>
                  <a:lnTo>
                    <a:pt x="162" y="57"/>
                  </a:lnTo>
                  <a:lnTo>
                    <a:pt x="145" y="19"/>
                  </a:lnTo>
                  <a:lnTo>
                    <a:pt x="111" y="0"/>
                  </a:lnTo>
                  <a:lnTo>
                    <a:pt x="77" y="0"/>
                  </a:lnTo>
                </a:path>
              </a:pathLst>
            </a:custGeom>
            <a:noFill/>
            <a:ln w="26988">
              <a:solidFill>
                <a:srgbClr val="00B4FF"/>
              </a:solidFill>
              <a:round/>
              <a:headEnd/>
              <a:tailEnd/>
            </a:ln>
          </p:spPr>
          <p:txBody>
            <a:bodyPr/>
            <a:lstStyle/>
            <a:p>
              <a:endParaRPr lang="fr-FR"/>
            </a:p>
          </p:txBody>
        </p:sp>
        <p:sp>
          <p:nvSpPr>
            <p:cNvPr id="11280" name="Freeform 1030"/>
            <p:cNvSpPr>
              <a:spLocks/>
            </p:cNvSpPr>
            <p:nvPr/>
          </p:nvSpPr>
          <p:spPr bwMode="auto">
            <a:xfrm>
              <a:off x="5337881" y="1619615"/>
              <a:ext cx="1724378" cy="1140041"/>
            </a:xfrm>
            <a:custGeom>
              <a:avLst/>
              <a:gdLst>
                <a:gd name="T0" fmla="*/ 2147483647 w 1288"/>
                <a:gd name="T1" fmla="*/ 2147483647 h 1132"/>
                <a:gd name="T2" fmla="*/ 2147483647 w 1288"/>
                <a:gd name="T3" fmla="*/ 2147483647 h 1132"/>
                <a:gd name="T4" fmla="*/ 2147483647 w 1288"/>
                <a:gd name="T5" fmla="*/ 2147483647 h 1132"/>
                <a:gd name="T6" fmla="*/ 2147483647 w 1288"/>
                <a:gd name="T7" fmla="*/ 2147483647 h 1132"/>
                <a:gd name="T8" fmla="*/ 2147483647 w 1288"/>
                <a:gd name="T9" fmla="*/ 2147483647 h 1132"/>
                <a:gd name="T10" fmla="*/ 2147483647 w 1288"/>
                <a:gd name="T11" fmla="*/ 2147483647 h 1132"/>
                <a:gd name="T12" fmla="*/ 2147483647 w 1288"/>
                <a:gd name="T13" fmla="*/ 2147483647 h 1132"/>
                <a:gd name="T14" fmla="*/ 2147483647 w 1288"/>
                <a:gd name="T15" fmla="*/ 2147483647 h 1132"/>
                <a:gd name="T16" fmla="*/ 2147483647 w 1288"/>
                <a:gd name="T17" fmla="*/ 2147483647 h 1132"/>
                <a:gd name="T18" fmla="*/ 2147483647 w 1288"/>
                <a:gd name="T19" fmla="*/ 2147483647 h 1132"/>
                <a:gd name="T20" fmla="*/ 2147483647 w 1288"/>
                <a:gd name="T21" fmla="*/ 2147483647 h 1132"/>
                <a:gd name="T22" fmla="*/ 2147483647 w 1288"/>
                <a:gd name="T23" fmla="*/ 2147483647 h 1132"/>
                <a:gd name="T24" fmla="*/ 2147483647 w 1288"/>
                <a:gd name="T25" fmla="*/ 2147483647 h 1132"/>
                <a:gd name="T26" fmla="*/ 2147483647 w 1288"/>
                <a:gd name="T27" fmla="*/ 2147483647 h 1132"/>
                <a:gd name="T28" fmla="*/ 2147483647 w 1288"/>
                <a:gd name="T29" fmla="*/ 2147483647 h 1132"/>
                <a:gd name="T30" fmla="*/ 2147483647 w 1288"/>
                <a:gd name="T31" fmla="*/ 2147483647 h 1132"/>
                <a:gd name="T32" fmla="*/ 2147483647 w 1288"/>
                <a:gd name="T33" fmla="*/ 2147483647 h 1132"/>
                <a:gd name="T34" fmla="*/ 2147483647 w 1288"/>
                <a:gd name="T35" fmla="*/ 2147483647 h 1132"/>
                <a:gd name="T36" fmla="*/ 2147483647 w 1288"/>
                <a:gd name="T37" fmla="*/ 2147483647 h 1132"/>
                <a:gd name="T38" fmla="*/ 2147483647 w 1288"/>
                <a:gd name="T39" fmla="*/ 2147483647 h 1132"/>
                <a:gd name="T40" fmla="*/ 2147483647 w 1288"/>
                <a:gd name="T41" fmla="*/ 2147483647 h 1132"/>
                <a:gd name="T42" fmla="*/ 2147483647 w 1288"/>
                <a:gd name="T43" fmla="*/ 2147483647 h 1132"/>
                <a:gd name="T44" fmla="*/ 2147483647 w 1288"/>
                <a:gd name="T45" fmla="*/ 2147483647 h 1132"/>
                <a:gd name="T46" fmla="*/ 2147483647 w 1288"/>
                <a:gd name="T47" fmla="*/ 2147483647 h 1132"/>
                <a:gd name="T48" fmla="*/ 2147483647 w 1288"/>
                <a:gd name="T49" fmla="*/ 2147483647 h 1132"/>
                <a:gd name="T50" fmla="*/ 2147483647 w 1288"/>
                <a:gd name="T51" fmla="*/ 2147483647 h 1132"/>
                <a:gd name="T52" fmla="*/ 2147483647 w 1288"/>
                <a:gd name="T53" fmla="*/ 2147483647 h 1132"/>
                <a:gd name="T54" fmla="*/ 2147483647 w 1288"/>
                <a:gd name="T55" fmla="*/ 2147483647 h 1132"/>
                <a:gd name="T56" fmla="*/ 2147483647 w 1288"/>
                <a:gd name="T57" fmla="*/ 2147483647 h 1132"/>
                <a:gd name="T58" fmla="*/ 2147483647 w 1288"/>
                <a:gd name="T59" fmla="*/ 2147483647 h 1132"/>
                <a:gd name="T60" fmla="*/ 2147483647 w 1288"/>
                <a:gd name="T61" fmla="*/ 2147483647 h 1132"/>
                <a:gd name="T62" fmla="*/ 2147483647 w 1288"/>
                <a:gd name="T63" fmla="*/ 2147483647 h 1132"/>
                <a:gd name="T64" fmla="*/ 2147483647 w 1288"/>
                <a:gd name="T65" fmla="*/ 2147483647 h 1132"/>
                <a:gd name="T66" fmla="*/ 2147483647 w 1288"/>
                <a:gd name="T67" fmla="*/ 2147483647 h 1132"/>
                <a:gd name="T68" fmla="*/ 2147483647 w 1288"/>
                <a:gd name="T69" fmla="*/ 2147483647 h 1132"/>
                <a:gd name="T70" fmla="*/ 2147483647 w 1288"/>
                <a:gd name="T71" fmla="*/ 2147483647 h 1132"/>
                <a:gd name="T72" fmla="*/ 2147483647 w 1288"/>
                <a:gd name="T73" fmla="*/ 2147483647 h 1132"/>
                <a:gd name="T74" fmla="*/ 2147483647 w 1288"/>
                <a:gd name="T75" fmla="*/ 2147483647 h 1132"/>
                <a:gd name="T76" fmla="*/ 2147483647 w 1288"/>
                <a:gd name="T77" fmla="*/ 2147483647 h 1132"/>
                <a:gd name="T78" fmla="*/ 2147483647 w 1288"/>
                <a:gd name="T79" fmla="*/ 2147483647 h 1132"/>
                <a:gd name="T80" fmla="*/ 2147483647 w 1288"/>
                <a:gd name="T81" fmla="*/ 2147483647 h 1132"/>
                <a:gd name="T82" fmla="*/ 2147483647 w 1288"/>
                <a:gd name="T83" fmla="*/ 2147483647 h 1132"/>
                <a:gd name="T84" fmla="*/ 2147483647 w 1288"/>
                <a:gd name="T85" fmla="*/ 2147483647 h 1132"/>
                <a:gd name="T86" fmla="*/ 2147483647 w 1288"/>
                <a:gd name="T87" fmla="*/ 2147483647 h 1132"/>
                <a:gd name="T88" fmla="*/ 2147483647 w 1288"/>
                <a:gd name="T89" fmla="*/ 2147483647 h 1132"/>
                <a:gd name="T90" fmla="*/ 2147483647 w 1288"/>
                <a:gd name="T91" fmla="*/ 2147483647 h 1132"/>
                <a:gd name="T92" fmla="*/ 2147483647 w 1288"/>
                <a:gd name="T93" fmla="*/ 2147483647 h 1132"/>
                <a:gd name="T94" fmla="*/ 2147483647 w 1288"/>
                <a:gd name="T95" fmla="*/ 2147483647 h 1132"/>
                <a:gd name="T96" fmla="*/ 2147483647 w 1288"/>
                <a:gd name="T97" fmla="*/ 2147483647 h 1132"/>
                <a:gd name="T98" fmla="*/ 2147483647 w 1288"/>
                <a:gd name="T99" fmla="*/ 2147483647 h 1132"/>
                <a:gd name="T100" fmla="*/ 2147483647 w 1288"/>
                <a:gd name="T101" fmla="*/ 2147483647 h 1132"/>
                <a:gd name="T102" fmla="*/ 2147483647 w 1288"/>
                <a:gd name="T103" fmla="*/ 0 h 1132"/>
                <a:gd name="T104" fmla="*/ 2147483647 w 1288"/>
                <a:gd name="T105" fmla="*/ 2147483647 h 1132"/>
                <a:gd name="T106" fmla="*/ 2147483647 w 1288"/>
                <a:gd name="T107" fmla="*/ 2147483647 h 1132"/>
                <a:gd name="T108" fmla="*/ 2147483647 w 1288"/>
                <a:gd name="T109" fmla="*/ 2147483647 h 1132"/>
                <a:gd name="T110" fmla="*/ 2147483647 w 1288"/>
                <a:gd name="T111" fmla="*/ 2147483647 h 1132"/>
                <a:gd name="T112" fmla="*/ 2147483647 w 1288"/>
                <a:gd name="T113" fmla="*/ 2147483647 h 1132"/>
                <a:gd name="T114" fmla="*/ 2147483647 w 1288"/>
                <a:gd name="T115" fmla="*/ 2147483647 h 1132"/>
                <a:gd name="T116" fmla="*/ 2147483647 w 1288"/>
                <a:gd name="T117" fmla="*/ 2147483647 h 11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88"/>
                <a:gd name="T178" fmla="*/ 0 h 1132"/>
                <a:gd name="T179" fmla="*/ 1288 w 1288"/>
                <a:gd name="T180" fmla="*/ 1132 h 11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88" h="1132">
                  <a:moveTo>
                    <a:pt x="0" y="441"/>
                  </a:moveTo>
                  <a:lnTo>
                    <a:pt x="0" y="451"/>
                  </a:lnTo>
                  <a:lnTo>
                    <a:pt x="0" y="460"/>
                  </a:lnTo>
                  <a:lnTo>
                    <a:pt x="0" y="470"/>
                  </a:lnTo>
                  <a:lnTo>
                    <a:pt x="0" y="480"/>
                  </a:lnTo>
                  <a:lnTo>
                    <a:pt x="8" y="489"/>
                  </a:lnTo>
                  <a:lnTo>
                    <a:pt x="17" y="499"/>
                  </a:lnTo>
                  <a:lnTo>
                    <a:pt x="17" y="508"/>
                  </a:lnTo>
                  <a:lnTo>
                    <a:pt x="25" y="518"/>
                  </a:lnTo>
                  <a:lnTo>
                    <a:pt x="34" y="518"/>
                  </a:lnTo>
                  <a:lnTo>
                    <a:pt x="42" y="518"/>
                  </a:lnTo>
                  <a:lnTo>
                    <a:pt x="51" y="518"/>
                  </a:lnTo>
                  <a:lnTo>
                    <a:pt x="60" y="518"/>
                  </a:lnTo>
                  <a:lnTo>
                    <a:pt x="102" y="518"/>
                  </a:lnTo>
                  <a:lnTo>
                    <a:pt x="136" y="518"/>
                  </a:lnTo>
                  <a:lnTo>
                    <a:pt x="213" y="518"/>
                  </a:lnTo>
                  <a:lnTo>
                    <a:pt x="247" y="518"/>
                  </a:lnTo>
                  <a:lnTo>
                    <a:pt x="281" y="518"/>
                  </a:lnTo>
                  <a:lnTo>
                    <a:pt x="281" y="480"/>
                  </a:lnTo>
                  <a:lnTo>
                    <a:pt x="290" y="470"/>
                  </a:lnTo>
                  <a:lnTo>
                    <a:pt x="290" y="460"/>
                  </a:lnTo>
                  <a:lnTo>
                    <a:pt x="290" y="451"/>
                  </a:lnTo>
                  <a:lnTo>
                    <a:pt x="281" y="441"/>
                  </a:lnTo>
                  <a:lnTo>
                    <a:pt x="281" y="432"/>
                  </a:lnTo>
                  <a:lnTo>
                    <a:pt x="281" y="422"/>
                  </a:lnTo>
                  <a:lnTo>
                    <a:pt x="273" y="422"/>
                  </a:lnTo>
                  <a:lnTo>
                    <a:pt x="264" y="412"/>
                  </a:lnTo>
                  <a:lnTo>
                    <a:pt x="256" y="412"/>
                  </a:lnTo>
                  <a:lnTo>
                    <a:pt x="247" y="412"/>
                  </a:lnTo>
                  <a:lnTo>
                    <a:pt x="239" y="412"/>
                  </a:lnTo>
                  <a:lnTo>
                    <a:pt x="230" y="412"/>
                  </a:lnTo>
                  <a:lnTo>
                    <a:pt x="222" y="412"/>
                  </a:lnTo>
                  <a:lnTo>
                    <a:pt x="213" y="422"/>
                  </a:lnTo>
                  <a:lnTo>
                    <a:pt x="205" y="422"/>
                  </a:lnTo>
                  <a:lnTo>
                    <a:pt x="196" y="432"/>
                  </a:lnTo>
                  <a:lnTo>
                    <a:pt x="196" y="441"/>
                  </a:lnTo>
                  <a:lnTo>
                    <a:pt x="196" y="451"/>
                  </a:lnTo>
                  <a:lnTo>
                    <a:pt x="196" y="460"/>
                  </a:lnTo>
                  <a:lnTo>
                    <a:pt x="205" y="470"/>
                  </a:lnTo>
                  <a:lnTo>
                    <a:pt x="205" y="480"/>
                  </a:lnTo>
                  <a:lnTo>
                    <a:pt x="213" y="480"/>
                  </a:lnTo>
                  <a:lnTo>
                    <a:pt x="222" y="489"/>
                  </a:lnTo>
                  <a:lnTo>
                    <a:pt x="256" y="489"/>
                  </a:lnTo>
                  <a:lnTo>
                    <a:pt x="290" y="489"/>
                  </a:lnTo>
                  <a:lnTo>
                    <a:pt x="298" y="489"/>
                  </a:lnTo>
                  <a:lnTo>
                    <a:pt x="307" y="489"/>
                  </a:lnTo>
                  <a:lnTo>
                    <a:pt x="307" y="480"/>
                  </a:lnTo>
                  <a:lnTo>
                    <a:pt x="316" y="470"/>
                  </a:lnTo>
                  <a:lnTo>
                    <a:pt x="316" y="460"/>
                  </a:lnTo>
                  <a:lnTo>
                    <a:pt x="307" y="451"/>
                  </a:lnTo>
                  <a:lnTo>
                    <a:pt x="307" y="441"/>
                  </a:lnTo>
                  <a:lnTo>
                    <a:pt x="298" y="441"/>
                  </a:lnTo>
                  <a:lnTo>
                    <a:pt x="290" y="432"/>
                  </a:lnTo>
                  <a:lnTo>
                    <a:pt x="281" y="432"/>
                  </a:lnTo>
                  <a:lnTo>
                    <a:pt x="273" y="432"/>
                  </a:lnTo>
                  <a:lnTo>
                    <a:pt x="264" y="441"/>
                  </a:lnTo>
                  <a:lnTo>
                    <a:pt x="256" y="451"/>
                  </a:lnTo>
                  <a:lnTo>
                    <a:pt x="256" y="460"/>
                  </a:lnTo>
                  <a:lnTo>
                    <a:pt x="256" y="470"/>
                  </a:lnTo>
                  <a:lnTo>
                    <a:pt x="256" y="480"/>
                  </a:lnTo>
                  <a:lnTo>
                    <a:pt x="256" y="489"/>
                  </a:lnTo>
                  <a:lnTo>
                    <a:pt x="264" y="499"/>
                  </a:lnTo>
                  <a:lnTo>
                    <a:pt x="273" y="508"/>
                  </a:lnTo>
                  <a:lnTo>
                    <a:pt x="281" y="508"/>
                  </a:lnTo>
                  <a:lnTo>
                    <a:pt x="290" y="518"/>
                  </a:lnTo>
                  <a:lnTo>
                    <a:pt x="298" y="518"/>
                  </a:lnTo>
                  <a:lnTo>
                    <a:pt x="307" y="518"/>
                  </a:lnTo>
                  <a:lnTo>
                    <a:pt x="307" y="508"/>
                  </a:lnTo>
                  <a:lnTo>
                    <a:pt x="307" y="499"/>
                  </a:lnTo>
                  <a:lnTo>
                    <a:pt x="298" y="489"/>
                  </a:lnTo>
                  <a:lnTo>
                    <a:pt x="298" y="480"/>
                  </a:lnTo>
                  <a:lnTo>
                    <a:pt x="247" y="422"/>
                  </a:lnTo>
                  <a:lnTo>
                    <a:pt x="170" y="422"/>
                  </a:lnTo>
                  <a:lnTo>
                    <a:pt x="136" y="422"/>
                  </a:lnTo>
                  <a:lnTo>
                    <a:pt x="128" y="432"/>
                  </a:lnTo>
                  <a:lnTo>
                    <a:pt x="119" y="441"/>
                  </a:lnTo>
                  <a:lnTo>
                    <a:pt x="111" y="451"/>
                  </a:lnTo>
                  <a:lnTo>
                    <a:pt x="102" y="460"/>
                  </a:lnTo>
                  <a:lnTo>
                    <a:pt x="102" y="470"/>
                  </a:lnTo>
                  <a:lnTo>
                    <a:pt x="94" y="480"/>
                  </a:lnTo>
                  <a:lnTo>
                    <a:pt x="94" y="489"/>
                  </a:lnTo>
                  <a:lnTo>
                    <a:pt x="94" y="499"/>
                  </a:lnTo>
                  <a:lnTo>
                    <a:pt x="94" y="537"/>
                  </a:lnTo>
                  <a:lnTo>
                    <a:pt x="111" y="576"/>
                  </a:lnTo>
                  <a:lnTo>
                    <a:pt x="145" y="595"/>
                  </a:lnTo>
                  <a:lnTo>
                    <a:pt x="179" y="614"/>
                  </a:lnTo>
                  <a:lnTo>
                    <a:pt x="213" y="633"/>
                  </a:lnTo>
                  <a:lnTo>
                    <a:pt x="247" y="633"/>
                  </a:lnTo>
                  <a:lnTo>
                    <a:pt x="281" y="633"/>
                  </a:lnTo>
                  <a:lnTo>
                    <a:pt x="316" y="633"/>
                  </a:lnTo>
                  <a:lnTo>
                    <a:pt x="324" y="624"/>
                  </a:lnTo>
                  <a:lnTo>
                    <a:pt x="324" y="614"/>
                  </a:lnTo>
                  <a:lnTo>
                    <a:pt x="333" y="604"/>
                  </a:lnTo>
                  <a:lnTo>
                    <a:pt x="333" y="595"/>
                  </a:lnTo>
                  <a:lnTo>
                    <a:pt x="333" y="585"/>
                  </a:lnTo>
                  <a:lnTo>
                    <a:pt x="324" y="576"/>
                  </a:lnTo>
                  <a:lnTo>
                    <a:pt x="316" y="576"/>
                  </a:lnTo>
                  <a:lnTo>
                    <a:pt x="307" y="576"/>
                  </a:lnTo>
                  <a:lnTo>
                    <a:pt x="298" y="576"/>
                  </a:lnTo>
                  <a:lnTo>
                    <a:pt x="264" y="595"/>
                  </a:lnTo>
                  <a:lnTo>
                    <a:pt x="230" y="614"/>
                  </a:lnTo>
                  <a:lnTo>
                    <a:pt x="196" y="652"/>
                  </a:lnTo>
                  <a:lnTo>
                    <a:pt x="179" y="700"/>
                  </a:lnTo>
                  <a:lnTo>
                    <a:pt x="179" y="739"/>
                  </a:lnTo>
                  <a:lnTo>
                    <a:pt x="179" y="777"/>
                  </a:lnTo>
                  <a:lnTo>
                    <a:pt x="179" y="816"/>
                  </a:lnTo>
                  <a:lnTo>
                    <a:pt x="196" y="854"/>
                  </a:lnTo>
                  <a:lnTo>
                    <a:pt x="230" y="892"/>
                  </a:lnTo>
                  <a:lnTo>
                    <a:pt x="247" y="931"/>
                  </a:lnTo>
                  <a:lnTo>
                    <a:pt x="264" y="969"/>
                  </a:lnTo>
                  <a:lnTo>
                    <a:pt x="298" y="998"/>
                  </a:lnTo>
                  <a:lnTo>
                    <a:pt x="333" y="1027"/>
                  </a:lnTo>
                  <a:lnTo>
                    <a:pt x="375" y="1027"/>
                  </a:lnTo>
                  <a:lnTo>
                    <a:pt x="409" y="1046"/>
                  </a:lnTo>
                  <a:lnTo>
                    <a:pt x="444" y="1027"/>
                  </a:lnTo>
                  <a:lnTo>
                    <a:pt x="478" y="1027"/>
                  </a:lnTo>
                  <a:lnTo>
                    <a:pt x="512" y="988"/>
                  </a:lnTo>
                  <a:lnTo>
                    <a:pt x="529" y="940"/>
                  </a:lnTo>
                  <a:lnTo>
                    <a:pt x="529" y="902"/>
                  </a:lnTo>
                  <a:lnTo>
                    <a:pt x="529" y="864"/>
                  </a:lnTo>
                  <a:lnTo>
                    <a:pt x="529" y="825"/>
                  </a:lnTo>
                  <a:lnTo>
                    <a:pt x="520" y="816"/>
                  </a:lnTo>
                  <a:lnTo>
                    <a:pt x="512" y="816"/>
                  </a:lnTo>
                  <a:lnTo>
                    <a:pt x="503" y="806"/>
                  </a:lnTo>
                  <a:lnTo>
                    <a:pt x="495" y="806"/>
                  </a:lnTo>
                  <a:lnTo>
                    <a:pt x="461" y="806"/>
                  </a:lnTo>
                  <a:lnTo>
                    <a:pt x="426" y="825"/>
                  </a:lnTo>
                  <a:lnTo>
                    <a:pt x="392" y="864"/>
                  </a:lnTo>
                  <a:lnTo>
                    <a:pt x="384" y="873"/>
                  </a:lnTo>
                  <a:lnTo>
                    <a:pt x="384" y="912"/>
                  </a:lnTo>
                  <a:lnTo>
                    <a:pt x="384" y="950"/>
                  </a:lnTo>
                  <a:lnTo>
                    <a:pt x="418" y="998"/>
                  </a:lnTo>
                  <a:lnTo>
                    <a:pt x="435" y="1036"/>
                  </a:lnTo>
                  <a:lnTo>
                    <a:pt x="469" y="1056"/>
                  </a:lnTo>
                  <a:lnTo>
                    <a:pt x="503" y="1075"/>
                  </a:lnTo>
                  <a:lnTo>
                    <a:pt x="554" y="1113"/>
                  </a:lnTo>
                  <a:lnTo>
                    <a:pt x="640" y="1113"/>
                  </a:lnTo>
                  <a:lnTo>
                    <a:pt x="674" y="1132"/>
                  </a:lnTo>
                  <a:lnTo>
                    <a:pt x="708" y="1094"/>
                  </a:lnTo>
                  <a:lnTo>
                    <a:pt x="742" y="1094"/>
                  </a:lnTo>
                  <a:lnTo>
                    <a:pt x="776" y="1056"/>
                  </a:lnTo>
                  <a:lnTo>
                    <a:pt x="776" y="1017"/>
                  </a:lnTo>
                  <a:lnTo>
                    <a:pt x="793" y="969"/>
                  </a:lnTo>
                  <a:lnTo>
                    <a:pt x="793" y="931"/>
                  </a:lnTo>
                  <a:lnTo>
                    <a:pt x="793" y="892"/>
                  </a:lnTo>
                  <a:lnTo>
                    <a:pt x="776" y="854"/>
                  </a:lnTo>
                  <a:lnTo>
                    <a:pt x="742" y="816"/>
                  </a:lnTo>
                  <a:lnTo>
                    <a:pt x="708" y="777"/>
                  </a:lnTo>
                  <a:lnTo>
                    <a:pt x="700" y="777"/>
                  </a:lnTo>
                  <a:lnTo>
                    <a:pt x="691" y="777"/>
                  </a:lnTo>
                  <a:lnTo>
                    <a:pt x="691" y="787"/>
                  </a:lnTo>
                  <a:lnTo>
                    <a:pt x="691" y="796"/>
                  </a:lnTo>
                  <a:lnTo>
                    <a:pt x="691" y="806"/>
                  </a:lnTo>
                  <a:lnTo>
                    <a:pt x="691" y="816"/>
                  </a:lnTo>
                  <a:lnTo>
                    <a:pt x="700" y="825"/>
                  </a:lnTo>
                  <a:lnTo>
                    <a:pt x="708" y="835"/>
                  </a:lnTo>
                  <a:lnTo>
                    <a:pt x="717" y="835"/>
                  </a:lnTo>
                  <a:lnTo>
                    <a:pt x="751" y="854"/>
                  </a:lnTo>
                  <a:lnTo>
                    <a:pt x="785" y="854"/>
                  </a:lnTo>
                  <a:lnTo>
                    <a:pt x="819" y="854"/>
                  </a:lnTo>
                  <a:lnTo>
                    <a:pt x="862" y="854"/>
                  </a:lnTo>
                  <a:lnTo>
                    <a:pt x="896" y="816"/>
                  </a:lnTo>
                  <a:lnTo>
                    <a:pt x="930" y="816"/>
                  </a:lnTo>
                  <a:lnTo>
                    <a:pt x="947" y="777"/>
                  </a:lnTo>
                  <a:lnTo>
                    <a:pt x="981" y="739"/>
                  </a:lnTo>
                  <a:lnTo>
                    <a:pt x="981" y="700"/>
                  </a:lnTo>
                  <a:lnTo>
                    <a:pt x="981" y="652"/>
                  </a:lnTo>
                  <a:lnTo>
                    <a:pt x="973" y="643"/>
                  </a:lnTo>
                  <a:lnTo>
                    <a:pt x="973" y="633"/>
                  </a:lnTo>
                  <a:lnTo>
                    <a:pt x="938" y="614"/>
                  </a:lnTo>
                  <a:lnTo>
                    <a:pt x="904" y="595"/>
                  </a:lnTo>
                  <a:lnTo>
                    <a:pt x="870" y="576"/>
                  </a:lnTo>
                  <a:lnTo>
                    <a:pt x="828" y="576"/>
                  </a:lnTo>
                  <a:lnTo>
                    <a:pt x="793" y="576"/>
                  </a:lnTo>
                  <a:lnTo>
                    <a:pt x="759" y="576"/>
                  </a:lnTo>
                  <a:lnTo>
                    <a:pt x="725" y="614"/>
                  </a:lnTo>
                  <a:lnTo>
                    <a:pt x="725" y="652"/>
                  </a:lnTo>
                  <a:lnTo>
                    <a:pt x="725" y="662"/>
                  </a:lnTo>
                  <a:lnTo>
                    <a:pt x="734" y="672"/>
                  </a:lnTo>
                  <a:lnTo>
                    <a:pt x="751" y="720"/>
                  </a:lnTo>
                  <a:lnTo>
                    <a:pt x="785" y="758"/>
                  </a:lnTo>
                  <a:lnTo>
                    <a:pt x="819" y="777"/>
                  </a:lnTo>
                  <a:lnTo>
                    <a:pt x="862" y="787"/>
                  </a:lnTo>
                  <a:lnTo>
                    <a:pt x="896" y="787"/>
                  </a:lnTo>
                  <a:lnTo>
                    <a:pt x="930" y="806"/>
                  </a:lnTo>
                  <a:lnTo>
                    <a:pt x="964" y="806"/>
                  </a:lnTo>
                  <a:lnTo>
                    <a:pt x="998" y="787"/>
                  </a:lnTo>
                  <a:lnTo>
                    <a:pt x="1032" y="787"/>
                  </a:lnTo>
                  <a:lnTo>
                    <a:pt x="1049" y="748"/>
                  </a:lnTo>
                  <a:lnTo>
                    <a:pt x="1084" y="710"/>
                  </a:lnTo>
                  <a:lnTo>
                    <a:pt x="1084" y="662"/>
                  </a:lnTo>
                  <a:lnTo>
                    <a:pt x="1084" y="624"/>
                  </a:lnTo>
                  <a:lnTo>
                    <a:pt x="1066" y="585"/>
                  </a:lnTo>
                  <a:lnTo>
                    <a:pt x="1032" y="547"/>
                  </a:lnTo>
                  <a:lnTo>
                    <a:pt x="998" y="508"/>
                  </a:lnTo>
                  <a:lnTo>
                    <a:pt x="964" y="489"/>
                  </a:lnTo>
                  <a:lnTo>
                    <a:pt x="930" y="451"/>
                  </a:lnTo>
                  <a:lnTo>
                    <a:pt x="921" y="451"/>
                  </a:lnTo>
                  <a:lnTo>
                    <a:pt x="913" y="460"/>
                  </a:lnTo>
                  <a:lnTo>
                    <a:pt x="913" y="470"/>
                  </a:lnTo>
                  <a:lnTo>
                    <a:pt x="921" y="480"/>
                  </a:lnTo>
                  <a:lnTo>
                    <a:pt x="921" y="489"/>
                  </a:lnTo>
                  <a:lnTo>
                    <a:pt x="930" y="499"/>
                  </a:lnTo>
                  <a:lnTo>
                    <a:pt x="938" y="499"/>
                  </a:lnTo>
                  <a:lnTo>
                    <a:pt x="947" y="508"/>
                  </a:lnTo>
                  <a:lnTo>
                    <a:pt x="956" y="508"/>
                  </a:lnTo>
                  <a:lnTo>
                    <a:pt x="964" y="499"/>
                  </a:lnTo>
                  <a:lnTo>
                    <a:pt x="964" y="489"/>
                  </a:lnTo>
                  <a:lnTo>
                    <a:pt x="964" y="480"/>
                  </a:lnTo>
                  <a:lnTo>
                    <a:pt x="964" y="470"/>
                  </a:lnTo>
                  <a:lnTo>
                    <a:pt x="956" y="460"/>
                  </a:lnTo>
                  <a:lnTo>
                    <a:pt x="947" y="451"/>
                  </a:lnTo>
                  <a:lnTo>
                    <a:pt x="947" y="441"/>
                  </a:lnTo>
                  <a:lnTo>
                    <a:pt x="938" y="441"/>
                  </a:lnTo>
                  <a:lnTo>
                    <a:pt x="930" y="441"/>
                  </a:lnTo>
                  <a:lnTo>
                    <a:pt x="896" y="422"/>
                  </a:lnTo>
                  <a:lnTo>
                    <a:pt x="862" y="422"/>
                  </a:lnTo>
                  <a:lnTo>
                    <a:pt x="819" y="422"/>
                  </a:lnTo>
                  <a:lnTo>
                    <a:pt x="785" y="422"/>
                  </a:lnTo>
                  <a:lnTo>
                    <a:pt x="751" y="460"/>
                  </a:lnTo>
                  <a:lnTo>
                    <a:pt x="717" y="499"/>
                  </a:lnTo>
                  <a:lnTo>
                    <a:pt x="708" y="508"/>
                  </a:lnTo>
                  <a:lnTo>
                    <a:pt x="708" y="547"/>
                  </a:lnTo>
                  <a:lnTo>
                    <a:pt x="700" y="556"/>
                  </a:lnTo>
                  <a:lnTo>
                    <a:pt x="708" y="566"/>
                  </a:lnTo>
                  <a:lnTo>
                    <a:pt x="708" y="576"/>
                  </a:lnTo>
                  <a:lnTo>
                    <a:pt x="717" y="585"/>
                  </a:lnTo>
                  <a:lnTo>
                    <a:pt x="751" y="585"/>
                  </a:lnTo>
                  <a:lnTo>
                    <a:pt x="785" y="604"/>
                  </a:lnTo>
                  <a:lnTo>
                    <a:pt x="819" y="604"/>
                  </a:lnTo>
                  <a:lnTo>
                    <a:pt x="862" y="566"/>
                  </a:lnTo>
                  <a:lnTo>
                    <a:pt x="870" y="556"/>
                  </a:lnTo>
                  <a:lnTo>
                    <a:pt x="870" y="518"/>
                  </a:lnTo>
                  <a:lnTo>
                    <a:pt x="845" y="480"/>
                  </a:lnTo>
                  <a:lnTo>
                    <a:pt x="810" y="441"/>
                  </a:lnTo>
                  <a:lnTo>
                    <a:pt x="810" y="432"/>
                  </a:lnTo>
                  <a:lnTo>
                    <a:pt x="802" y="422"/>
                  </a:lnTo>
                  <a:lnTo>
                    <a:pt x="793" y="422"/>
                  </a:lnTo>
                  <a:lnTo>
                    <a:pt x="785" y="412"/>
                  </a:lnTo>
                  <a:lnTo>
                    <a:pt x="776" y="412"/>
                  </a:lnTo>
                  <a:lnTo>
                    <a:pt x="768" y="412"/>
                  </a:lnTo>
                  <a:lnTo>
                    <a:pt x="768" y="422"/>
                  </a:lnTo>
                  <a:lnTo>
                    <a:pt x="768" y="432"/>
                  </a:lnTo>
                  <a:lnTo>
                    <a:pt x="768" y="441"/>
                  </a:lnTo>
                  <a:lnTo>
                    <a:pt x="768" y="451"/>
                  </a:lnTo>
                  <a:lnTo>
                    <a:pt x="776" y="460"/>
                  </a:lnTo>
                  <a:lnTo>
                    <a:pt x="785" y="460"/>
                  </a:lnTo>
                  <a:lnTo>
                    <a:pt x="793" y="470"/>
                  </a:lnTo>
                  <a:lnTo>
                    <a:pt x="802" y="470"/>
                  </a:lnTo>
                  <a:lnTo>
                    <a:pt x="810" y="470"/>
                  </a:lnTo>
                  <a:lnTo>
                    <a:pt x="810" y="460"/>
                  </a:lnTo>
                  <a:lnTo>
                    <a:pt x="819" y="451"/>
                  </a:lnTo>
                  <a:lnTo>
                    <a:pt x="819" y="441"/>
                  </a:lnTo>
                  <a:lnTo>
                    <a:pt x="828" y="432"/>
                  </a:lnTo>
                  <a:lnTo>
                    <a:pt x="828" y="384"/>
                  </a:lnTo>
                  <a:lnTo>
                    <a:pt x="828" y="345"/>
                  </a:lnTo>
                  <a:lnTo>
                    <a:pt x="793" y="307"/>
                  </a:lnTo>
                  <a:lnTo>
                    <a:pt x="793" y="297"/>
                  </a:lnTo>
                  <a:lnTo>
                    <a:pt x="785" y="297"/>
                  </a:lnTo>
                  <a:lnTo>
                    <a:pt x="776" y="288"/>
                  </a:lnTo>
                  <a:lnTo>
                    <a:pt x="768" y="288"/>
                  </a:lnTo>
                  <a:lnTo>
                    <a:pt x="759" y="288"/>
                  </a:lnTo>
                  <a:lnTo>
                    <a:pt x="751" y="288"/>
                  </a:lnTo>
                  <a:lnTo>
                    <a:pt x="742" y="288"/>
                  </a:lnTo>
                  <a:lnTo>
                    <a:pt x="734" y="288"/>
                  </a:lnTo>
                  <a:lnTo>
                    <a:pt x="725" y="297"/>
                  </a:lnTo>
                  <a:lnTo>
                    <a:pt x="717" y="307"/>
                  </a:lnTo>
                  <a:lnTo>
                    <a:pt x="717" y="316"/>
                  </a:lnTo>
                  <a:lnTo>
                    <a:pt x="717" y="326"/>
                  </a:lnTo>
                  <a:lnTo>
                    <a:pt x="725" y="336"/>
                  </a:lnTo>
                  <a:lnTo>
                    <a:pt x="725" y="345"/>
                  </a:lnTo>
                  <a:lnTo>
                    <a:pt x="734" y="345"/>
                  </a:lnTo>
                  <a:lnTo>
                    <a:pt x="742" y="345"/>
                  </a:lnTo>
                  <a:lnTo>
                    <a:pt x="751" y="345"/>
                  </a:lnTo>
                  <a:lnTo>
                    <a:pt x="759" y="345"/>
                  </a:lnTo>
                  <a:lnTo>
                    <a:pt x="768" y="336"/>
                  </a:lnTo>
                  <a:lnTo>
                    <a:pt x="768" y="326"/>
                  </a:lnTo>
                  <a:lnTo>
                    <a:pt x="768" y="288"/>
                  </a:lnTo>
                  <a:lnTo>
                    <a:pt x="751" y="249"/>
                  </a:lnTo>
                  <a:lnTo>
                    <a:pt x="734" y="211"/>
                  </a:lnTo>
                  <a:lnTo>
                    <a:pt x="717" y="192"/>
                  </a:lnTo>
                  <a:lnTo>
                    <a:pt x="682" y="172"/>
                  </a:lnTo>
                  <a:lnTo>
                    <a:pt x="648" y="134"/>
                  </a:lnTo>
                  <a:lnTo>
                    <a:pt x="614" y="115"/>
                  </a:lnTo>
                  <a:lnTo>
                    <a:pt x="572" y="115"/>
                  </a:lnTo>
                  <a:lnTo>
                    <a:pt x="537" y="86"/>
                  </a:lnTo>
                  <a:lnTo>
                    <a:pt x="529" y="86"/>
                  </a:lnTo>
                  <a:lnTo>
                    <a:pt x="529" y="105"/>
                  </a:lnTo>
                  <a:lnTo>
                    <a:pt x="520" y="105"/>
                  </a:lnTo>
                  <a:lnTo>
                    <a:pt x="520" y="115"/>
                  </a:lnTo>
                  <a:lnTo>
                    <a:pt x="520" y="124"/>
                  </a:lnTo>
                  <a:lnTo>
                    <a:pt x="520" y="134"/>
                  </a:lnTo>
                  <a:lnTo>
                    <a:pt x="537" y="172"/>
                  </a:lnTo>
                  <a:lnTo>
                    <a:pt x="554" y="211"/>
                  </a:lnTo>
                  <a:lnTo>
                    <a:pt x="589" y="249"/>
                  </a:lnTo>
                  <a:lnTo>
                    <a:pt x="631" y="268"/>
                  </a:lnTo>
                  <a:lnTo>
                    <a:pt x="665" y="268"/>
                  </a:lnTo>
                  <a:lnTo>
                    <a:pt x="674" y="259"/>
                  </a:lnTo>
                  <a:lnTo>
                    <a:pt x="682" y="249"/>
                  </a:lnTo>
                  <a:lnTo>
                    <a:pt x="682" y="211"/>
                  </a:lnTo>
                  <a:lnTo>
                    <a:pt x="665" y="172"/>
                  </a:lnTo>
                  <a:lnTo>
                    <a:pt x="648" y="134"/>
                  </a:lnTo>
                  <a:lnTo>
                    <a:pt x="631" y="115"/>
                  </a:lnTo>
                  <a:lnTo>
                    <a:pt x="589" y="67"/>
                  </a:lnTo>
                  <a:lnTo>
                    <a:pt x="554" y="48"/>
                  </a:lnTo>
                  <a:lnTo>
                    <a:pt x="520" y="48"/>
                  </a:lnTo>
                  <a:lnTo>
                    <a:pt x="486" y="48"/>
                  </a:lnTo>
                  <a:lnTo>
                    <a:pt x="452" y="48"/>
                  </a:lnTo>
                  <a:lnTo>
                    <a:pt x="418" y="48"/>
                  </a:lnTo>
                  <a:lnTo>
                    <a:pt x="384" y="48"/>
                  </a:lnTo>
                  <a:lnTo>
                    <a:pt x="367" y="67"/>
                  </a:lnTo>
                  <a:lnTo>
                    <a:pt x="367" y="115"/>
                  </a:lnTo>
                  <a:lnTo>
                    <a:pt x="350" y="153"/>
                  </a:lnTo>
                  <a:lnTo>
                    <a:pt x="324" y="192"/>
                  </a:lnTo>
                  <a:lnTo>
                    <a:pt x="324" y="230"/>
                  </a:lnTo>
                  <a:lnTo>
                    <a:pt x="350" y="268"/>
                  </a:lnTo>
                  <a:lnTo>
                    <a:pt x="350" y="307"/>
                  </a:lnTo>
                  <a:lnTo>
                    <a:pt x="384" y="326"/>
                  </a:lnTo>
                  <a:lnTo>
                    <a:pt x="392" y="336"/>
                  </a:lnTo>
                  <a:lnTo>
                    <a:pt x="426" y="336"/>
                  </a:lnTo>
                  <a:lnTo>
                    <a:pt x="435" y="336"/>
                  </a:lnTo>
                  <a:lnTo>
                    <a:pt x="444" y="336"/>
                  </a:lnTo>
                  <a:lnTo>
                    <a:pt x="452" y="326"/>
                  </a:lnTo>
                  <a:lnTo>
                    <a:pt x="461" y="316"/>
                  </a:lnTo>
                  <a:lnTo>
                    <a:pt x="469" y="316"/>
                  </a:lnTo>
                  <a:lnTo>
                    <a:pt x="469" y="307"/>
                  </a:lnTo>
                  <a:lnTo>
                    <a:pt x="469" y="297"/>
                  </a:lnTo>
                  <a:lnTo>
                    <a:pt x="461" y="297"/>
                  </a:lnTo>
                  <a:lnTo>
                    <a:pt x="452" y="297"/>
                  </a:lnTo>
                  <a:lnTo>
                    <a:pt x="444" y="288"/>
                  </a:lnTo>
                  <a:lnTo>
                    <a:pt x="435" y="297"/>
                  </a:lnTo>
                  <a:lnTo>
                    <a:pt x="426" y="297"/>
                  </a:lnTo>
                  <a:lnTo>
                    <a:pt x="426" y="307"/>
                  </a:lnTo>
                  <a:lnTo>
                    <a:pt x="426" y="316"/>
                  </a:lnTo>
                  <a:lnTo>
                    <a:pt x="426" y="326"/>
                  </a:lnTo>
                  <a:lnTo>
                    <a:pt x="426" y="336"/>
                  </a:lnTo>
                  <a:lnTo>
                    <a:pt x="444" y="355"/>
                  </a:lnTo>
                  <a:lnTo>
                    <a:pt x="478" y="374"/>
                  </a:lnTo>
                  <a:lnTo>
                    <a:pt x="512" y="374"/>
                  </a:lnTo>
                  <a:lnTo>
                    <a:pt x="546" y="403"/>
                  </a:lnTo>
                  <a:lnTo>
                    <a:pt x="580" y="355"/>
                  </a:lnTo>
                  <a:lnTo>
                    <a:pt x="623" y="355"/>
                  </a:lnTo>
                  <a:lnTo>
                    <a:pt x="623" y="316"/>
                  </a:lnTo>
                  <a:lnTo>
                    <a:pt x="623" y="278"/>
                  </a:lnTo>
                  <a:lnTo>
                    <a:pt x="623" y="240"/>
                  </a:lnTo>
                  <a:lnTo>
                    <a:pt x="606" y="201"/>
                  </a:lnTo>
                  <a:lnTo>
                    <a:pt x="563" y="163"/>
                  </a:lnTo>
                  <a:lnTo>
                    <a:pt x="529" y="144"/>
                  </a:lnTo>
                  <a:lnTo>
                    <a:pt x="520" y="144"/>
                  </a:lnTo>
                  <a:lnTo>
                    <a:pt x="512" y="144"/>
                  </a:lnTo>
                  <a:lnTo>
                    <a:pt x="503" y="144"/>
                  </a:lnTo>
                  <a:lnTo>
                    <a:pt x="495" y="153"/>
                  </a:lnTo>
                  <a:lnTo>
                    <a:pt x="486" y="153"/>
                  </a:lnTo>
                  <a:lnTo>
                    <a:pt x="486" y="163"/>
                  </a:lnTo>
                  <a:lnTo>
                    <a:pt x="478" y="172"/>
                  </a:lnTo>
                  <a:lnTo>
                    <a:pt x="478" y="182"/>
                  </a:lnTo>
                  <a:lnTo>
                    <a:pt x="486" y="192"/>
                  </a:lnTo>
                  <a:lnTo>
                    <a:pt x="495" y="201"/>
                  </a:lnTo>
                  <a:lnTo>
                    <a:pt x="503" y="211"/>
                  </a:lnTo>
                  <a:lnTo>
                    <a:pt x="537" y="230"/>
                  </a:lnTo>
                  <a:lnTo>
                    <a:pt x="572" y="230"/>
                  </a:lnTo>
                  <a:lnTo>
                    <a:pt x="614" y="230"/>
                  </a:lnTo>
                  <a:lnTo>
                    <a:pt x="648" y="230"/>
                  </a:lnTo>
                  <a:lnTo>
                    <a:pt x="682" y="230"/>
                  </a:lnTo>
                  <a:lnTo>
                    <a:pt x="717" y="192"/>
                  </a:lnTo>
                  <a:lnTo>
                    <a:pt x="751" y="153"/>
                  </a:lnTo>
                  <a:lnTo>
                    <a:pt x="751" y="144"/>
                  </a:lnTo>
                  <a:lnTo>
                    <a:pt x="751" y="134"/>
                  </a:lnTo>
                  <a:lnTo>
                    <a:pt x="751" y="124"/>
                  </a:lnTo>
                  <a:lnTo>
                    <a:pt x="742" y="115"/>
                  </a:lnTo>
                  <a:lnTo>
                    <a:pt x="734" y="115"/>
                  </a:lnTo>
                  <a:lnTo>
                    <a:pt x="725" y="115"/>
                  </a:lnTo>
                  <a:lnTo>
                    <a:pt x="717" y="115"/>
                  </a:lnTo>
                  <a:lnTo>
                    <a:pt x="708" y="115"/>
                  </a:lnTo>
                  <a:lnTo>
                    <a:pt x="700" y="124"/>
                  </a:lnTo>
                  <a:lnTo>
                    <a:pt x="691" y="134"/>
                  </a:lnTo>
                  <a:lnTo>
                    <a:pt x="691" y="144"/>
                  </a:lnTo>
                  <a:lnTo>
                    <a:pt x="691" y="153"/>
                  </a:lnTo>
                  <a:lnTo>
                    <a:pt x="700" y="163"/>
                  </a:lnTo>
                  <a:lnTo>
                    <a:pt x="700" y="172"/>
                  </a:lnTo>
                  <a:lnTo>
                    <a:pt x="717" y="192"/>
                  </a:lnTo>
                  <a:lnTo>
                    <a:pt x="751" y="211"/>
                  </a:lnTo>
                  <a:lnTo>
                    <a:pt x="785" y="230"/>
                  </a:lnTo>
                  <a:lnTo>
                    <a:pt x="819" y="230"/>
                  </a:lnTo>
                  <a:lnTo>
                    <a:pt x="904" y="259"/>
                  </a:lnTo>
                  <a:lnTo>
                    <a:pt x="938" y="259"/>
                  </a:lnTo>
                  <a:lnTo>
                    <a:pt x="1015" y="259"/>
                  </a:lnTo>
                  <a:lnTo>
                    <a:pt x="1049" y="259"/>
                  </a:lnTo>
                  <a:lnTo>
                    <a:pt x="1084" y="220"/>
                  </a:lnTo>
                  <a:lnTo>
                    <a:pt x="1092" y="211"/>
                  </a:lnTo>
                  <a:lnTo>
                    <a:pt x="1092" y="201"/>
                  </a:lnTo>
                  <a:lnTo>
                    <a:pt x="1084" y="201"/>
                  </a:lnTo>
                  <a:lnTo>
                    <a:pt x="1084" y="192"/>
                  </a:lnTo>
                  <a:lnTo>
                    <a:pt x="1075" y="182"/>
                  </a:lnTo>
                  <a:lnTo>
                    <a:pt x="1075" y="192"/>
                  </a:lnTo>
                  <a:lnTo>
                    <a:pt x="1075" y="201"/>
                  </a:lnTo>
                  <a:lnTo>
                    <a:pt x="1075" y="211"/>
                  </a:lnTo>
                  <a:lnTo>
                    <a:pt x="1075" y="220"/>
                  </a:lnTo>
                  <a:lnTo>
                    <a:pt x="1075" y="230"/>
                  </a:lnTo>
                  <a:lnTo>
                    <a:pt x="1084" y="240"/>
                  </a:lnTo>
                  <a:lnTo>
                    <a:pt x="1092" y="249"/>
                  </a:lnTo>
                  <a:lnTo>
                    <a:pt x="1101" y="259"/>
                  </a:lnTo>
                  <a:lnTo>
                    <a:pt x="1143" y="259"/>
                  </a:lnTo>
                  <a:lnTo>
                    <a:pt x="1177" y="259"/>
                  </a:lnTo>
                  <a:lnTo>
                    <a:pt x="1212" y="259"/>
                  </a:lnTo>
                  <a:lnTo>
                    <a:pt x="1246" y="240"/>
                  </a:lnTo>
                  <a:lnTo>
                    <a:pt x="1280" y="201"/>
                  </a:lnTo>
                  <a:lnTo>
                    <a:pt x="1288" y="192"/>
                  </a:lnTo>
                  <a:lnTo>
                    <a:pt x="1288" y="182"/>
                  </a:lnTo>
                  <a:lnTo>
                    <a:pt x="1288" y="172"/>
                  </a:lnTo>
                  <a:lnTo>
                    <a:pt x="1288" y="163"/>
                  </a:lnTo>
                  <a:lnTo>
                    <a:pt x="1288" y="153"/>
                  </a:lnTo>
                  <a:lnTo>
                    <a:pt x="1254" y="134"/>
                  </a:lnTo>
                  <a:lnTo>
                    <a:pt x="1203" y="67"/>
                  </a:lnTo>
                  <a:lnTo>
                    <a:pt x="1126" y="38"/>
                  </a:lnTo>
                  <a:lnTo>
                    <a:pt x="1041" y="0"/>
                  </a:lnTo>
                  <a:lnTo>
                    <a:pt x="1007" y="0"/>
                  </a:lnTo>
                  <a:lnTo>
                    <a:pt x="973" y="0"/>
                  </a:lnTo>
                  <a:lnTo>
                    <a:pt x="938" y="0"/>
                  </a:lnTo>
                  <a:lnTo>
                    <a:pt x="904" y="0"/>
                  </a:lnTo>
                  <a:lnTo>
                    <a:pt x="904" y="38"/>
                  </a:lnTo>
                  <a:lnTo>
                    <a:pt x="870" y="76"/>
                  </a:lnTo>
                  <a:lnTo>
                    <a:pt x="870" y="86"/>
                  </a:lnTo>
                  <a:lnTo>
                    <a:pt x="870" y="105"/>
                  </a:lnTo>
                  <a:lnTo>
                    <a:pt x="870" y="115"/>
                  </a:lnTo>
                  <a:lnTo>
                    <a:pt x="870" y="124"/>
                  </a:lnTo>
                  <a:lnTo>
                    <a:pt x="862" y="115"/>
                  </a:lnTo>
                  <a:lnTo>
                    <a:pt x="836" y="67"/>
                  </a:lnTo>
                  <a:lnTo>
                    <a:pt x="802" y="48"/>
                  </a:lnTo>
                  <a:lnTo>
                    <a:pt x="768" y="48"/>
                  </a:lnTo>
                  <a:lnTo>
                    <a:pt x="734" y="48"/>
                  </a:lnTo>
                  <a:lnTo>
                    <a:pt x="700" y="48"/>
                  </a:lnTo>
                  <a:lnTo>
                    <a:pt x="665" y="67"/>
                  </a:lnTo>
                  <a:lnTo>
                    <a:pt x="631" y="115"/>
                  </a:lnTo>
                  <a:lnTo>
                    <a:pt x="614" y="153"/>
                  </a:lnTo>
                  <a:lnTo>
                    <a:pt x="589" y="192"/>
                  </a:lnTo>
                  <a:lnTo>
                    <a:pt x="554" y="230"/>
                  </a:lnTo>
                  <a:lnTo>
                    <a:pt x="554" y="268"/>
                  </a:lnTo>
                  <a:lnTo>
                    <a:pt x="563" y="278"/>
                  </a:lnTo>
                  <a:lnTo>
                    <a:pt x="563" y="316"/>
                  </a:lnTo>
                  <a:lnTo>
                    <a:pt x="572" y="316"/>
                  </a:lnTo>
                  <a:lnTo>
                    <a:pt x="580" y="326"/>
                  </a:lnTo>
                  <a:lnTo>
                    <a:pt x="589" y="326"/>
                  </a:lnTo>
                  <a:lnTo>
                    <a:pt x="589" y="316"/>
                  </a:lnTo>
                  <a:lnTo>
                    <a:pt x="572" y="278"/>
                  </a:lnTo>
                  <a:lnTo>
                    <a:pt x="563" y="278"/>
                  </a:lnTo>
                  <a:lnTo>
                    <a:pt x="554" y="268"/>
                  </a:lnTo>
                  <a:lnTo>
                    <a:pt x="546" y="278"/>
                  </a:lnTo>
                  <a:lnTo>
                    <a:pt x="537" y="278"/>
                  </a:lnTo>
                  <a:lnTo>
                    <a:pt x="537" y="288"/>
                  </a:lnTo>
                  <a:lnTo>
                    <a:pt x="529" y="297"/>
                  </a:lnTo>
                  <a:lnTo>
                    <a:pt x="529" y="336"/>
                  </a:lnTo>
                  <a:lnTo>
                    <a:pt x="529" y="374"/>
                  </a:lnTo>
                  <a:lnTo>
                    <a:pt x="537" y="384"/>
                  </a:lnTo>
                  <a:lnTo>
                    <a:pt x="537" y="403"/>
                  </a:lnTo>
                  <a:lnTo>
                    <a:pt x="546" y="403"/>
                  </a:lnTo>
                  <a:lnTo>
                    <a:pt x="554" y="412"/>
                  </a:lnTo>
                  <a:lnTo>
                    <a:pt x="563" y="412"/>
                  </a:lnTo>
                  <a:lnTo>
                    <a:pt x="563" y="403"/>
                  </a:lnTo>
                  <a:lnTo>
                    <a:pt x="563" y="355"/>
                  </a:lnTo>
                  <a:lnTo>
                    <a:pt x="554" y="345"/>
                  </a:lnTo>
                  <a:lnTo>
                    <a:pt x="537" y="307"/>
                  </a:lnTo>
                  <a:lnTo>
                    <a:pt x="503" y="307"/>
                  </a:lnTo>
                  <a:lnTo>
                    <a:pt x="469" y="307"/>
                  </a:lnTo>
                  <a:lnTo>
                    <a:pt x="461" y="316"/>
                  </a:lnTo>
                  <a:lnTo>
                    <a:pt x="426" y="336"/>
                  </a:lnTo>
                  <a:lnTo>
                    <a:pt x="392" y="374"/>
                  </a:lnTo>
                  <a:lnTo>
                    <a:pt x="384" y="384"/>
                  </a:lnTo>
                  <a:lnTo>
                    <a:pt x="384" y="403"/>
                  </a:lnTo>
                  <a:lnTo>
                    <a:pt x="384" y="412"/>
                  </a:lnTo>
                  <a:lnTo>
                    <a:pt x="384" y="422"/>
                  </a:lnTo>
                  <a:lnTo>
                    <a:pt x="384" y="432"/>
                  </a:lnTo>
                  <a:lnTo>
                    <a:pt x="392" y="441"/>
                  </a:lnTo>
                  <a:lnTo>
                    <a:pt x="392" y="451"/>
                  </a:lnTo>
                  <a:lnTo>
                    <a:pt x="401" y="451"/>
                  </a:lnTo>
                </a:path>
              </a:pathLst>
            </a:custGeom>
            <a:noFill/>
            <a:ln w="26988">
              <a:solidFill>
                <a:srgbClr val="00B4FF"/>
              </a:solidFill>
              <a:round/>
              <a:headEnd/>
              <a:tailEnd/>
            </a:ln>
          </p:spPr>
          <p:txBody>
            <a:bodyPr/>
            <a:lstStyle/>
            <a:p>
              <a:endParaRPr lang="fr-FR"/>
            </a:p>
          </p:txBody>
        </p:sp>
        <p:sp>
          <p:nvSpPr>
            <p:cNvPr id="11281" name="Freeform 1031"/>
            <p:cNvSpPr>
              <a:spLocks/>
            </p:cNvSpPr>
            <p:nvPr/>
          </p:nvSpPr>
          <p:spPr bwMode="auto">
            <a:xfrm>
              <a:off x="6421614" y="1736196"/>
              <a:ext cx="891822" cy="975600"/>
            </a:xfrm>
            <a:custGeom>
              <a:avLst/>
              <a:gdLst>
                <a:gd name="T0" fmla="*/ 2147483647 w 666"/>
                <a:gd name="T1" fmla="*/ 2147483647 h 969"/>
                <a:gd name="T2" fmla="*/ 2147483647 w 666"/>
                <a:gd name="T3" fmla="*/ 2147483647 h 969"/>
                <a:gd name="T4" fmla="*/ 2147483647 w 666"/>
                <a:gd name="T5" fmla="*/ 2147483647 h 969"/>
                <a:gd name="T6" fmla="*/ 2147483647 w 666"/>
                <a:gd name="T7" fmla="*/ 2147483647 h 969"/>
                <a:gd name="T8" fmla="*/ 2147483647 w 666"/>
                <a:gd name="T9" fmla="*/ 2147483647 h 969"/>
                <a:gd name="T10" fmla="*/ 2147483647 w 666"/>
                <a:gd name="T11" fmla="*/ 2147483647 h 969"/>
                <a:gd name="T12" fmla="*/ 2147483647 w 666"/>
                <a:gd name="T13" fmla="*/ 2147483647 h 969"/>
                <a:gd name="T14" fmla="*/ 2147483647 w 666"/>
                <a:gd name="T15" fmla="*/ 2147483647 h 969"/>
                <a:gd name="T16" fmla="*/ 2147483647 w 666"/>
                <a:gd name="T17" fmla="*/ 2147483647 h 969"/>
                <a:gd name="T18" fmla="*/ 2147483647 w 666"/>
                <a:gd name="T19" fmla="*/ 2147483647 h 969"/>
                <a:gd name="T20" fmla="*/ 2147483647 w 666"/>
                <a:gd name="T21" fmla="*/ 2147483647 h 969"/>
                <a:gd name="T22" fmla="*/ 2147483647 w 666"/>
                <a:gd name="T23" fmla="*/ 2147483647 h 969"/>
                <a:gd name="T24" fmla="*/ 2147483647 w 666"/>
                <a:gd name="T25" fmla="*/ 2147483647 h 969"/>
                <a:gd name="T26" fmla="*/ 2147483647 w 666"/>
                <a:gd name="T27" fmla="*/ 2147483647 h 969"/>
                <a:gd name="T28" fmla="*/ 2147483647 w 666"/>
                <a:gd name="T29" fmla="*/ 2147483647 h 969"/>
                <a:gd name="T30" fmla="*/ 2147483647 w 666"/>
                <a:gd name="T31" fmla="*/ 2147483647 h 969"/>
                <a:gd name="T32" fmla="*/ 2147483647 w 666"/>
                <a:gd name="T33" fmla="*/ 2147483647 h 969"/>
                <a:gd name="T34" fmla="*/ 2147483647 w 666"/>
                <a:gd name="T35" fmla="*/ 2147483647 h 969"/>
                <a:gd name="T36" fmla="*/ 2147483647 w 666"/>
                <a:gd name="T37" fmla="*/ 2147483647 h 969"/>
                <a:gd name="T38" fmla="*/ 2147483647 w 666"/>
                <a:gd name="T39" fmla="*/ 2147483647 h 969"/>
                <a:gd name="T40" fmla="*/ 2147483647 w 666"/>
                <a:gd name="T41" fmla="*/ 2147483647 h 969"/>
                <a:gd name="T42" fmla="*/ 2147483647 w 666"/>
                <a:gd name="T43" fmla="*/ 2147483647 h 969"/>
                <a:gd name="T44" fmla="*/ 2147483647 w 666"/>
                <a:gd name="T45" fmla="*/ 2147483647 h 969"/>
                <a:gd name="T46" fmla="*/ 2147483647 w 666"/>
                <a:gd name="T47" fmla="*/ 2147483647 h 969"/>
                <a:gd name="T48" fmla="*/ 2147483647 w 666"/>
                <a:gd name="T49" fmla="*/ 2147483647 h 969"/>
                <a:gd name="T50" fmla="*/ 2147483647 w 666"/>
                <a:gd name="T51" fmla="*/ 2147483647 h 969"/>
                <a:gd name="T52" fmla="*/ 2147483647 w 666"/>
                <a:gd name="T53" fmla="*/ 2147483647 h 969"/>
                <a:gd name="T54" fmla="*/ 2147483647 w 666"/>
                <a:gd name="T55" fmla="*/ 2147483647 h 969"/>
                <a:gd name="T56" fmla="*/ 2147483647 w 666"/>
                <a:gd name="T57" fmla="*/ 2147483647 h 969"/>
                <a:gd name="T58" fmla="*/ 2147483647 w 666"/>
                <a:gd name="T59" fmla="*/ 2147483647 h 969"/>
                <a:gd name="T60" fmla="*/ 2147483647 w 666"/>
                <a:gd name="T61" fmla="*/ 2147483647 h 969"/>
                <a:gd name="T62" fmla="*/ 2147483647 w 666"/>
                <a:gd name="T63" fmla="*/ 2147483647 h 969"/>
                <a:gd name="T64" fmla="*/ 2147483647 w 666"/>
                <a:gd name="T65" fmla="*/ 2147483647 h 969"/>
                <a:gd name="T66" fmla="*/ 2147483647 w 666"/>
                <a:gd name="T67" fmla="*/ 2147483647 h 969"/>
                <a:gd name="T68" fmla="*/ 2147483647 w 666"/>
                <a:gd name="T69" fmla="*/ 2147483647 h 969"/>
                <a:gd name="T70" fmla="*/ 2147483647 w 666"/>
                <a:gd name="T71" fmla="*/ 2147483647 h 969"/>
                <a:gd name="T72" fmla="*/ 2147483647 w 666"/>
                <a:gd name="T73" fmla="*/ 2147483647 h 969"/>
                <a:gd name="T74" fmla="*/ 2147483647 w 666"/>
                <a:gd name="T75" fmla="*/ 2147483647 h 969"/>
                <a:gd name="T76" fmla="*/ 2147483647 w 666"/>
                <a:gd name="T77" fmla="*/ 2147483647 h 969"/>
                <a:gd name="T78" fmla="*/ 2147483647 w 666"/>
                <a:gd name="T79" fmla="*/ 2147483647 h 969"/>
                <a:gd name="T80" fmla="*/ 2147483647 w 666"/>
                <a:gd name="T81" fmla="*/ 2147483647 h 969"/>
                <a:gd name="T82" fmla="*/ 2147483647 w 666"/>
                <a:gd name="T83" fmla="*/ 2147483647 h 969"/>
                <a:gd name="T84" fmla="*/ 2147483647 w 666"/>
                <a:gd name="T85" fmla="*/ 2147483647 h 969"/>
                <a:gd name="T86" fmla="*/ 2147483647 w 666"/>
                <a:gd name="T87" fmla="*/ 2147483647 h 969"/>
                <a:gd name="T88" fmla="*/ 2147483647 w 666"/>
                <a:gd name="T89" fmla="*/ 2147483647 h 969"/>
                <a:gd name="T90" fmla="*/ 2147483647 w 666"/>
                <a:gd name="T91" fmla="*/ 2147483647 h 969"/>
                <a:gd name="T92" fmla="*/ 2147483647 w 666"/>
                <a:gd name="T93" fmla="*/ 2147483647 h 969"/>
                <a:gd name="T94" fmla="*/ 2147483647 w 666"/>
                <a:gd name="T95" fmla="*/ 2147483647 h 969"/>
                <a:gd name="T96" fmla="*/ 0 w 666"/>
                <a:gd name="T97" fmla="*/ 2147483647 h 969"/>
                <a:gd name="T98" fmla="*/ 2147483647 w 666"/>
                <a:gd name="T99" fmla="*/ 2147483647 h 969"/>
                <a:gd name="T100" fmla="*/ 2147483647 w 666"/>
                <a:gd name="T101" fmla="*/ 2147483647 h 969"/>
                <a:gd name="T102" fmla="*/ 2147483647 w 666"/>
                <a:gd name="T103" fmla="*/ 2147483647 h 969"/>
                <a:gd name="T104" fmla="*/ 2147483647 w 666"/>
                <a:gd name="T105" fmla="*/ 2147483647 h 969"/>
                <a:gd name="T106" fmla="*/ 2147483647 w 666"/>
                <a:gd name="T107" fmla="*/ 2147483647 h 969"/>
                <a:gd name="T108" fmla="*/ 2147483647 w 666"/>
                <a:gd name="T109" fmla="*/ 2147483647 h 969"/>
                <a:gd name="T110" fmla="*/ 2147483647 w 666"/>
                <a:gd name="T111" fmla="*/ 2147483647 h 969"/>
                <a:gd name="T112" fmla="*/ 2147483647 w 666"/>
                <a:gd name="T113" fmla="*/ 2147483647 h 969"/>
                <a:gd name="T114" fmla="*/ 2147483647 w 666"/>
                <a:gd name="T115" fmla="*/ 2147483647 h 969"/>
                <a:gd name="T116" fmla="*/ 2147483647 w 666"/>
                <a:gd name="T117" fmla="*/ 2147483647 h 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66"/>
                <a:gd name="T178" fmla="*/ 0 h 969"/>
                <a:gd name="T179" fmla="*/ 666 w 666"/>
                <a:gd name="T180" fmla="*/ 969 h 9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66" h="969">
                  <a:moveTo>
                    <a:pt x="248" y="297"/>
                  </a:moveTo>
                  <a:lnTo>
                    <a:pt x="248" y="307"/>
                  </a:lnTo>
                  <a:lnTo>
                    <a:pt x="256" y="317"/>
                  </a:lnTo>
                  <a:lnTo>
                    <a:pt x="256" y="326"/>
                  </a:lnTo>
                  <a:lnTo>
                    <a:pt x="265" y="336"/>
                  </a:lnTo>
                  <a:lnTo>
                    <a:pt x="274" y="345"/>
                  </a:lnTo>
                  <a:lnTo>
                    <a:pt x="282" y="355"/>
                  </a:lnTo>
                  <a:lnTo>
                    <a:pt x="291" y="355"/>
                  </a:lnTo>
                  <a:lnTo>
                    <a:pt x="299" y="355"/>
                  </a:lnTo>
                  <a:lnTo>
                    <a:pt x="333" y="355"/>
                  </a:lnTo>
                  <a:lnTo>
                    <a:pt x="367" y="336"/>
                  </a:lnTo>
                  <a:lnTo>
                    <a:pt x="402" y="317"/>
                  </a:lnTo>
                  <a:lnTo>
                    <a:pt x="444" y="278"/>
                  </a:lnTo>
                  <a:lnTo>
                    <a:pt x="453" y="269"/>
                  </a:lnTo>
                  <a:lnTo>
                    <a:pt x="453" y="259"/>
                  </a:lnTo>
                  <a:lnTo>
                    <a:pt x="453" y="240"/>
                  </a:lnTo>
                  <a:lnTo>
                    <a:pt x="444" y="230"/>
                  </a:lnTo>
                  <a:lnTo>
                    <a:pt x="427" y="230"/>
                  </a:lnTo>
                  <a:lnTo>
                    <a:pt x="419" y="230"/>
                  </a:lnTo>
                  <a:lnTo>
                    <a:pt x="410" y="230"/>
                  </a:lnTo>
                  <a:lnTo>
                    <a:pt x="376" y="230"/>
                  </a:lnTo>
                  <a:lnTo>
                    <a:pt x="342" y="259"/>
                  </a:lnTo>
                  <a:lnTo>
                    <a:pt x="308" y="259"/>
                  </a:lnTo>
                  <a:lnTo>
                    <a:pt x="274" y="297"/>
                  </a:lnTo>
                  <a:lnTo>
                    <a:pt x="274" y="336"/>
                  </a:lnTo>
                  <a:lnTo>
                    <a:pt x="256" y="374"/>
                  </a:lnTo>
                  <a:lnTo>
                    <a:pt x="256" y="413"/>
                  </a:lnTo>
                  <a:lnTo>
                    <a:pt x="256" y="451"/>
                  </a:lnTo>
                  <a:lnTo>
                    <a:pt x="265" y="489"/>
                  </a:lnTo>
                  <a:lnTo>
                    <a:pt x="282" y="528"/>
                  </a:lnTo>
                  <a:lnTo>
                    <a:pt x="299" y="576"/>
                  </a:lnTo>
                  <a:lnTo>
                    <a:pt x="333" y="595"/>
                  </a:lnTo>
                  <a:lnTo>
                    <a:pt x="367" y="595"/>
                  </a:lnTo>
                  <a:lnTo>
                    <a:pt x="402" y="595"/>
                  </a:lnTo>
                  <a:lnTo>
                    <a:pt x="444" y="595"/>
                  </a:lnTo>
                  <a:lnTo>
                    <a:pt x="461" y="557"/>
                  </a:lnTo>
                  <a:lnTo>
                    <a:pt x="461" y="509"/>
                  </a:lnTo>
                  <a:lnTo>
                    <a:pt x="461" y="470"/>
                  </a:lnTo>
                  <a:lnTo>
                    <a:pt x="444" y="432"/>
                  </a:lnTo>
                  <a:lnTo>
                    <a:pt x="419" y="413"/>
                  </a:lnTo>
                  <a:lnTo>
                    <a:pt x="384" y="393"/>
                  </a:lnTo>
                  <a:lnTo>
                    <a:pt x="308" y="393"/>
                  </a:lnTo>
                  <a:lnTo>
                    <a:pt x="231" y="393"/>
                  </a:lnTo>
                  <a:lnTo>
                    <a:pt x="197" y="413"/>
                  </a:lnTo>
                  <a:lnTo>
                    <a:pt x="111" y="441"/>
                  </a:lnTo>
                  <a:lnTo>
                    <a:pt x="94" y="480"/>
                  </a:lnTo>
                  <a:lnTo>
                    <a:pt x="94" y="518"/>
                  </a:lnTo>
                  <a:lnTo>
                    <a:pt x="94" y="566"/>
                  </a:lnTo>
                  <a:lnTo>
                    <a:pt x="94" y="605"/>
                  </a:lnTo>
                  <a:lnTo>
                    <a:pt x="111" y="643"/>
                  </a:lnTo>
                  <a:lnTo>
                    <a:pt x="146" y="662"/>
                  </a:lnTo>
                  <a:lnTo>
                    <a:pt x="163" y="681"/>
                  </a:lnTo>
                  <a:lnTo>
                    <a:pt x="248" y="710"/>
                  </a:lnTo>
                  <a:lnTo>
                    <a:pt x="384" y="710"/>
                  </a:lnTo>
                  <a:lnTo>
                    <a:pt x="470" y="710"/>
                  </a:lnTo>
                  <a:lnTo>
                    <a:pt x="547" y="710"/>
                  </a:lnTo>
                  <a:lnTo>
                    <a:pt x="623" y="672"/>
                  </a:lnTo>
                  <a:lnTo>
                    <a:pt x="658" y="585"/>
                  </a:lnTo>
                  <a:lnTo>
                    <a:pt x="658" y="547"/>
                  </a:lnTo>
                  <a:lnTo>
                    <a:pt x="658" y="499"/>
                  </a:lnTo>
                  <a:lnTo>
                    <a:pt x="640" y="461"/>
                  </a:lnTo>
                  <a:lnTo>
                    <a:pt x="623" y="441"/>
                  </a:lnTo>
                  <a:lnTo>
                    <a:pt x="589" y="422"/>
                  </a:lnTo>
                  <a:lnTo>
                    <a:pt x="555" y="403"/>
                  </a:lnTo>
                  <a:lnTo>
                    <a:pt x="521" y="403"/>
                  </a:lnTo>
                  <a:lnTo>
                    <a:pt x="487" y="403"/>
                  </a:lnTo>
                  <a:lnTo>
                    <a:pt x="487" y="441"/>
                  </a:lnTo>
                  <a:lnTo>
                    <a:pt x="478" y="451"/>
                  </a:lnTo>
                  <a:lnTo>
                    <a:pt x="478" y="461"/>
                  </a:lnTo>
                  <a:lnTo>
                    <a:pt x="478" y="470"/>
                  </a:lnTo>
                  <a:lnTo>
                    <a:pt x="495" y="509"/>
                  </a:lnTo>
                  <a:lnTo>
                    <a:pt x="512" y="528"/>
                  </a:lnTo>
                  <a:lnTo>
                    <a:pt x="547" y="557"/>
                  </a:lnTo>
                  <a:lnTo>
                    <a:pt x="581" y="557"/>
                  </a:lnTo>
                  <a:lnTo>
                    <a:pt x="615" y="557"/>
                  </a:lnTo>
                  <a:lnTo>
                    <a:pt x="649" y="528"/>
                  </a:lnTo>
                  <a:lnTo>
                    <a:pt x="666" y="489"/>
                  </a:lnTo>
                  <a:lnTo>
                    <a:pt x="666" y="451"/>
                  </a:lnTo>
                  <a:lnTo>
                    <a:pt x="649" y="413"/>
                  </a:lnTo>
                  <a:lnTo>
                    <a:pt x="640" y="374"/>
                  </a:lnTo>
                  <a:lnTo>
                    <a:pt x="589" y="317"/>
                  </a:lnTo>
                  <a:lnTo>
                    <a:pt x="538" y="259"/>
                  </a:lnTo>
                  <a:lnTo>
                    <a:pt x="461" y="259"/>
                  </a:lnTo>
                  <a:lnTo>
                    <a:pt x="376" y="259"/>
                  </a:lnTo>
                  <a:lnTo>
                    <a:pt x="325" y="259"/>
                  </a:lnTo>
                  <a:lnTo>
                    <a:pt x="316" y="269"/>
                  </a:lnTo>
                  <a:lnTo>
                    <a:pt x="308" y="278"/>
                  </a:lnTo>
                  <a:lnTo>
                    <a:pt x="299" y="288"/>
                  </a:lnTo>
                  <a:lnTo>
                    <a:pt x="299" y="297"/>
                  </a:lnTo>
                  <a:lnTo>
                    <a:pt x="299" y="336"/>
                  </a:lnTo>
                  <a:lnTo>
                    <a:pt x="299" y="374"/>
                  </a:lnTo>
                  <a:lnTo>
                    <a:pt x="299" y="413"/>
                  </a:lnTo>
                  <a:lnTo>
                    <a:pt x="316" y="451"/>
                  </a:lnTo>
                  <a:lnTo>
                    <a:pt x="316" y="489"/>
                  </a:lnTo>
                  <a:lnTo>
                    <a:pt x="325" y="499"/>
                  </a:lnTo>
                  <a:lnTo>
                    <a:pt x="333" y="509"/>
                  </a:lnTo>
                  <a:lnTo>
                    <a:pt x="342" y="518"/>
                  </a:lnTo>
                  <a:lnTo>
                    <a:pt x="350" y="518"/>
                  </a:lnTo>
                  <a:lnTo>
                    <a:pt x="359" y="518"/>
                  </a:lnTo>
                  <a:lnTo>
                    <a:pt x="367" y="518"/>
                  </a:lnTo>
                  <a:lnTo>
                    <a:pt x="376" y="509"/>
                  </a:lnTo>
                  <a:lnTo>
                    <a:pt x="376" y="499"/>
                  </a:lnTo>
                  <a:lnTo>
                    <a:pt x="376" y="489"/>
                  </a:lnTo>
                  <a:lnTo>
                    <a:pt x="376" y="480"/>
                  </a:lnTo>
                  <a:lnTo>
                    <a:pt x="367" y="470"/>
                  </a:lnTo>
                  <a:lnTo>
                    <a:pt x="350" y="451"/>
                  </a:lnTo>
                  <a:lnTo>
                    <a:pt x="316" y="441"/>
                  </a:lnTo>
                  <a:lnTo>
                    <a:pt x="282" y="422"/>
                  </a:lnTo>
                  <a:lnTo>
                    <a:pt x="274" y="432"/>
                  </a:lnTo>
                  <a:lnTo>
                    <a:pt x="239" y="432"/>
                  </a:lnTo>
                  <a:lnTo>
                    <a:pt x="231" y="441"/>
                  </a:lnTo>
                  <a:lnTo>
                    <a:pt x="222" y="451"/>
                  </a:lnTo>
                  <a:lnTo>
                    <a:pt x="214" y="461"/>
                  </a:lnTo>
                  <a:lnTo>
                    <a:pt x="214" y="470"/>
                  </a:lnTo>
                  <a:lnTo>
                    <a:pt x="214" y="480"/>
                  </a:lnTo>
                  <a:lnTo>
                    <a:pt x="214" y="489"/>
                  </a:lnTo>
                  <a:lnTo>
                    <a:pt x="214" y="499"/>
                  </a:lnTo>
                  <a:lnTo>
                    <a:pt x="214" y="509"/>
                  </a:lnTo>
                  <a:lnTo>
                    <a:pt x="231" y="528"/>
                  </a:lnTo>
                  <a:lnTo>
                    <a:pt x="265" y="557"/>
                  </a:lnTo>
                  <a:lnTo>
                    <a:pt x="299" y="576"/>
                  </a:lnTo>
                  <a:lnTo>
                    <a:pt x="333" y="576"/>
                  </a:lnTo>
                  <a:lnTo>
                    <a:pt x="367" y="576"/>
                  </a:lnTo>
                  <a:lnTo>
                    <a:pt x="402" y="528"/>
                  </a:lnTo>
                  <a:lnTo>
                    <a:pt x="444" y="489"/>
                  </a:lnTo>
                  <a:lnTo>
                    <a:pt x="444" y="451"/>
                  </a:lnTo>
                  <a:lnTo>
                    <a:pt x="444" y="413"/>
                  </a:lnTo>
                  <a:lnTo>
                    <a:pt x="419" y="374"/>
                  </a:lnTo>
                  <a:lnTo>
                    <a:pt x="402" y="336"/>
                  </a:lnTo>
                  <a:lnTo>
                    <a:pt x="367" y="297"/>
                  </a:lnTo>
                  <a:lnTo>
                    <a:pt x="333" y="297"/>
                  </a:lnTo>
                  <a:lnTo>
                    <a:pt x="299" y="278"/>
                  </a:lnTo>
                  <a:lnTo>
                    <a:pt x="265" y="269"/>
                  </a:lnTo>
                  <a:lnTo>
                    <a:pt x="231" y="269"/>
                  </a:lnTo>
                  <a:lnTo>
                    <a:pt x="197" y="259"/>
                  </a:lnTo>
                  <a:lnTo>
                    <a:pt x="154" y="259"/>
                  </a:lnTo>
                  <a:lnTo>
                    <a:pt x="120" y="259"/>
                  </a:lnTo>
                  <a:lnTo>
                    <a:pt x="86" y="259"/>
                  </a:lnTo>
                  <a:lnTo>
                    <a:pt x="86" y="297"/>
                  </a:lnTo>
                  <a:lnTo>
                    <a:pt x="69" y="336"/>
                  </a:lnTo>
                  <a:lnTo>
                    <a:pt x="69" y="374"/>
                  </a:lnTo>
                  <a:lnTo>
                    <a:pt x="69" y="413"/>
                  </a:lnTo>
                  <a:lnTo>
                    <a:pt x="103" y="451"/>
                  </a:lnTo>
                  <a:lnTo>
                    <a:pt x="103" y="489"/>
                  </a:lnTo>
                  <a:lnTo>
                    <a:pt x="120" y="528"/>
                  </a:lnTo>
                  <a:lnTo>
                    <a:pt x="154" y="576"/>
                  </a:lnTo>
                  <a:lnTo>
                    <a:pt x="197" y="614"/>
                  </a:lnTo>
                  <a:lnTo>
                    <a:pt x="231" y="614"/>
                  </a:lnTo>
                  <a:lnTo>
                    <a:pt x="265" y="614"/>
                  </a:lnTo>
                  <a:lnTo>
                    <a:pt x="274" y="614"/>
                  </a:lnTo>
                  <a:lnTo>
                    <a:pt x="282" y="614"/>
                  </a:lnTo>
                  <a:lnTo>
                    <a:pt x="282" y="605"/>
                  </a:lnTo>
                  <a:lnTo>
                    <a:pt x="282" y="595"/>
                  </a:lnTo>
                  <a:lnTo>
                    <a:pt x="291" y="595"/>
                  </a:lnTo>
                  <a:lnTo>
                    <a:pt x="282" y="585"/>
                  </a:lnTo>
                  <a:lnTo>
                    <a:pt x="282" y="576"/>
                  </a:lnTo>
                  <a:lnTo>
                    <a:pt x="282" y="566"/>
                  </a:lnTo>
                  <a:lnTo>
                    <a:pt x="274" y="566"/>
                  </a:lnTo>
                  <a:lnTo>
                    <a:pt x="274" y="576"/>
                  </a:lnTo>
                  <a:lnTo>
                    <a:pt x="274" y="614"/>
                  </a:lnTo>
                  <a:lnTo>
                    <a:pt x="274" y="624"/>
                  </a:lnTo>
                  <a:lnTo>
                    <a:pt x="291" y="662"/>
                  </a:lnTo>
                  <a:lnTo>
                    <a:pt x="308" y="701"/>
                  </a:lnTo>
                  <a:lnTo>
                    <a:pt x="325" y="739"/>
                  </a:lnTo>
                  <a:lnTo>
                    <a:pt x="359" y="758"/>
                  </a:lnTo>
                  <a:lnTo>
                    <a:pt x="393" y="777"/>
                  </a:lnTo>
                  <a:lnTo>
                    <a:pt x="427" y="797"/>
                  </a:lnTo>
                  <a:lnTo>
                    <a:pt x="470" y="797"/>
                  </a:lnTo>
                  <a:lnTo>
                    <a:pt x="504" y="797"/>
                  </a:lnTo>
                  <a:lnTo>
                    <a:pt x="538" y="797"/>
                  </a:lnTo>
                  <a:lnTo>
                    <a:pt x="538" y="787"/>
                  </a:lnTo>
                  <a:lnTo>
                    <a:pt x="547" y="777"/>
                  </a:lnTo>
                  <a:lnTo>
                    <a:pt x="555" y="768"/>
                  </a:lnTo>
                  <a:lnTo>
                    <a:pt x="555" y="758"/>
                  </a:lnTo>
                  <a:lnTo>
                    <a:pt x="555" y="749"/>
                  </a:lnTo>
                  <a:lnTo>
                    <a:pt x="530" y="710"/>
                  </a:lnTo>
                  <a:lnTo>
                    <a:pt x="495" y="672"/>
                  </a:lnTo>
                  <a:lnTo>
                    <a:pt x="461" y="672"/>
                  </a:lnTo>
                  <a:lnTo>
                    <a:pt x="419" y="653"/>
                  </a:lnTo>
                  <a:lnTo>
                    <a:pt x="384" y="672"/>
                  </a:lnTo>
                  <a:lnTo>
                    <a:pt x="350" y="672"/>
                  </a:lnTo>
                  <a:lnTo>
                    <a:pt x="316" y="710"/>
                  </a:lnTo>
                  <a:lnTo>
                    <a:pt x="316" y="749"/>
                  </a:lnTo>
                  <a:lnTo>
                    <a:pt x="316" y="787"/>
                  </a:lnTo>
                  <a:lnTo>
                    <a:pt x="316" y="825"/>
                  </a:lnTo>
                  <a:lnTo>
                    <a:pt x="316" y="873"/>
                  </a:lnTo>
                  <a:lnTo>
                    <a:pt x="350" y="912"/>
                  </a:lnTo>
                  <a:lnTo>
                    <a:pt x="359" y="921"/>
                  </a:lnTo>
                  <a:lnTo>
                    <a:pt x="367" y="931"/>
                  </a:lnTo>
                  <a:lnTo>
                    <a:pt x="402" y="950"/>
                  </a:lnTo>
                  <a:lnTo>
                    <a:pt x="444" y="969"/>
                  </a:lnTo>
                  <a:lnTo>
                    <a:pt x="478" y="969"/>
                  </a:lnTo>
                  <a:lnTo>
                    <a:pt x="512" y="969"/>
                  </a:lnTo>
                  <a:lnTo>
                    <a:pt x="547" y="950"/>
                  </a:lnTo>
                  <a:lnTo>
                    <a:pt x="581" y="912"/>
                  </a:lnTo>
                  <a:lnTo>
                    <a:pt x="581" y="873"/>
                  </a:lnTo>
                  <a:lnTo>
                    <a:pt x="581" y="825"/>
                  </a:lnTo>
                  <a:lnTo>
                    <a:pt x="581" y="787"/>
                  </a:lnTo>
                  <a:lnTo>
                    <a:pt x="572" y="749"/>
                  </a:lnTo>
                  <a:lnTo>
                    <a:pt x="547" y="662"/>
                  </a:lnTo>
                  <a:lnTo>
                    <a:pt x="512" y="624"/>
                  </a:lnTo>
                  <a:lnTo>
                    <a:pt x="478" y="585"/>
                  </a:lnTo>
                  <a:lnTo>
                    <a:pt x="444" y="547"/>
                  </a:lnTo>
                  <a:lnTo>
                    <a:pt x="427" y="547"/>
                  </a:lnTo>
                  <a:lnTo>
                    <a:pt x="393" y="547"/>
                  </a:lnTo>
                  <a:lnTo>
                    <a:pt x="384" y="547"/>
                  </a:lnTo>
                  <a:lnTo>
                    <a:pt x="350" y="566"/>
                  </a:lnTo>
                  <a:lnTo>
                    <a:pt x="342" y="566"/>
                  </a:lnTo>
                  <a:lnTo>
                    <a:pt x="333" y="566"/>
                  </a:lnTo>
                  <a:lnTo>
                    <a:pt x="333" y="576"/>
                  </a:lnTo>
                  <a:lnTo>
                    <a:pt x="333" y="585"/>
                  </a:lnTo>
                  <a:lnTo>
                    <a:pt x="333" y="595"/>
                  </a:lnTo>
                  <a:lnTo>
                    <a:pt x="333" y="605"/>
                  </a:lnTo>
                  <a:lnTo>
                    <a:pt x="342" y="614"/>
                  </a:lnTo>
                  <a:lnTo>
                    <a:pt x="350" y="614"/>
                  </a:lnTo>
                  <a:lnTo>
                    <a:pt x="359" y="614"/>
                  </a:lnTo>
                  <a:lnTo>
                    <a:pt x="367" y="614"/>
                  </a:lnTo>
                  <a:lnTo>
                    <a:pt x="402" y="614"/>
                  </a:lnTo>
                  <a:lnTo>
                    <a:pt x="402" y="576"/>
                  </a:lnTo>
                  <a:lnTo>
                    <a:pt x="444" y="528"/>
                  </a:lnTo>
                  <a:lnTo>
                    <a:pt x="444" y="489"/>
                  </a:lnTo>
                  <a:lnTo>
                    <a:pt x="444" y="451"/>
                  </a:lnTo>
                  <a:lnTo>
                    <a:pt x="444" y="365"/>
                  </a:lnTo>
                  <a:lnTo>
                    <a:pt x="410" y="278"/>
                  </a:lnTo>
                  <a:lnTo>
                    <a:pt x="376" y="230"/>
                  </a:lnTo>
                  <a:lnTo>
                    <a:pt x="342" y="192"/>
                  </a:lnTo>
                  <a:lnTo>
                    <a:pt x="308" y="192"/>
                  </a:lnTo>
                  <a:lnTo>
                    <a:pt x="274" y="153"/>
                  </a:lnTo>
                  <a:lnTo>
                    <a:pt x="239" y="153"/>
                  </a:lnTo>
                  <a:lnTo>
                    <a:pt x="205" y="115"/>
                  </a:lnTo>
                  <a:lnTo>
                    <a:pt x="197" y="115"/>
                  </a:lnTo>
                  <a:lnTo>
                    <a:pt x="188" y="115"/>
                  </a:lnTo>
                  <a:lnTo>
                    <a:pt x="171" y="115"/>
                  </a:lnTo>
                  <a:lnTo>
                    <a:pt x="163" y="115"/>
                  </a:lnTo>
                  <a:lnTo>
                    <a:pt x="163" y="125"/>
                  </a:lnTo>
                  <a:lnTo>
                    <a:pt x="163" y="134"/>
                  </a:lnTo>
                  <a:lnTo>
                    <a:pt x="163" y="144"/>
                  </a:lnTo>
                  <a:lnTo>
                    <a:pt x="171" y="153"/>
                  </a:lnTo>
                  <a:lnTo>
                    <a:pt x="188" y="163"/>
                  </a:lnTo>
                  <a:lnTo>
                    <a:pt x="197" y="163"/>
                  </a:lnTo>
                  <a:lnTo>
                    <a:pt x="205" y="163"/>
                  </a:lnTo>
                  <a:lnTo>
                    <a:pt x="205" y="153"/>
                  </a:lnTo>
                  <a:lnTo>
                    <a:pt x="214" y="144"/>
                  </a:lnTo>
                  <a:lnTo>
                    <a:pt x="214" y="134"/>
                  </a:lnTo>
                  <a:lnTo>
                    <a:pt x="214" y="125"/>
                  </a:lnTo>
                  <a:lnTo>
                    <a:pt x="205" y="125"/>
                  </a:lnTo>
                  <a:lnTo>
                    <a:pt x="197" y="125"/>
                  </a:lnTo>
                  <a:lnTo>
                    <a:pt x="188" y="134"/>
                  </a:lnTo>
                  <a:lnTo>
                    <a:pt x="188" y="144"/>
                  </a:lnTo>
                  <a:lnTo>
                    <a:pt x="171" y="153"/>
                  </a:lnTo>
                  <a:lnTo>
                    <a:pt x="171" y="163"/>
                  </a:lnTo>
                  <a:lnTo>
                    <a:pt x="171" y="201"/>
                  </a:lnTo>
                  <a:lnTo>
                    <a:pt x="171" y="240"/>
                  </a:lnTo>
                  <a:lnTo>
                    <a:pt x="171" y="288"/>
                  </a:lnTo>
                  <a:lnTo>
                    <a:pt x="171" y="297"/>
                  </a:lnTo>
                  <a:lnTo>
                    <a:pt x="188" y="307"/>
                  </a:lnTo>
                  <a:lnTo>
                    <a:pt x="197" y="307"/>
                  </a:lnTo>
                  <a:lnTo>
                    <a:pt x="231" y="326"/>
                  </a:lnTo>
                  <a:lnTo>
                    <a:pt x="239" y="336"/>
                  </a:lnTo>
                  <a:lnTo>
                    <a:pt x="274" y="336"/>
                  </a:lnTo>
                  <a:lnTo>
                    <a:pt x="274" y="326"/>
                  </a:lnTo>
                  <a:lnTo>
                    <a:pt x="274" y="317"/>
                  </a:lnTo>
                  <a:lnTo>
                    <a:pt x="265" y="307"/>
                  </a:lnTo>
                  <a:lnTo>
                    <a:pt x="248" y="288"/>
                  </a:lnTo>
                  <a:lnTo>
                    <a:pt x="214" y="288"/>
                  </a:lnTo>
                  <a:lnTo>
                    <a:pt x="171" y="288"/>
                  </a:lnTo>
                  <a:lnTo>
                    <a:pt x="137" y="326"/>
                  </a:lnTo>
                  <a:lnTo>
                    <a:pt x="103" y="345"/>
                  </a:lnTo>
                  <a:lnTo>
                    <a:pt x="69" y="384"/>
                  </a:lnTo>
                  <a:lnTo>
                    <a:pt x="35" y="422"/>
                  </a:lnTo>
                  <a:lnTo>
                    <a:pt x="35" y="461"/>
                  </a:lnTo>
                  <a:lnTo>
                    <a:pt x="35" y="499"/>
                  </a:lnTo>
                  <a:lnTo>
                    <a:pt x="35" y="509"/>
                  </a:lnTo>
                  <a:lnTo>
                    <a:pt x="35" y="557"/>
                  </a:lnTo>
                  <a:lnTo>
                    <a:pt x="43" y="566"/>
                  </a:lnTo>
                  <a:lnTo>
                    <a:pt x="43" y="576"/>
                  </a:lnTo>
                  <a:lnTo>
                    <a:pt x="52" y="585"/>
                  </a:lnTo>
                  <a:lnTo>
                    <a:pt x="60" y="585"/>
                  </a:lnTo>
                  <a:lnTo>
                    <a:pt x="69" y="585"/>
                  </a:lnTo>
                  <a:lnTo>
                    <a:pt x="103" y="585"/>
                  </a:lnTo>
                  <a:lnTo>
                    <a:pt x="137" y="585"/>
                  </a:lnTo>
                  <a:lnTo>
                    <a:pt x="171" y="547"/>
                  </a:lnTo>
                  <a:lnTo>
                    <a:pt x="214" y="499"/>
                  </a:lnTo>
                  <a:lnTo>
                    <a:pt x="214" y="489"/>
                  </a:lnTo>
                  <a:lnTo>
                    <a:pt x="214" y="480"/>
                  </a:lnTo>
                  <a:lnTo>
                    <a:pt x="205" y="470"/>
                  </a:lnTo>
                  <a:lnTo>
                    <a:pt x="197" y="432"/>
                  </a:lnTo>
                  <a:lnTo>
                    <a:pt x="171" y="413"/>
                  </a:lnTo>
                  <a:lnTo>
                    <a:pt x="137" y="374"/>
                  </a:lnTo>
                  <a:lnTo>
                    <a:pt x="103" y="355"/>
                  </a:lnTo>
                  <a:lnTo>
                    <a:pt x="69" y="336"/>
                  </a:lnTo>
                  <a:lnTo>
                    <a:pt x="35" y="336"/>
                  </a:lnTo>
                  <a:lnTo>
                    <a:pt x="0" y="374"/>
                  </a:lnTo>
                  <a:lnTo>
                    <a:pt x="0" y="384"/>
                  </a:lnTo>
                  <a:lnTo>
                    <a:pt x="0" y="393"/>
                  </a:lnTo>
                  <a:lnTo>
                    <a:pt x="0" y="403"/>
                  </a:lnTo>
                  <a:lnTo>
                    <a:pt x="0" y="441"/>
                  </a:lnTo>
                  <a:lnTo>
                    <a:pt x="18" y="461"/>
                  </a:lnTo>
                  <a:lnTo>
                    <a:pt x="35" y="499"/>
                  </a:lnTo>
                  <a:lnTo>
                    <a:pt x="69" y="547"/>
                  </a:lnTo>
                  <a:lnTo>
                    <a:pt x="103" y="547"/>
                  </a:lnTo>
                  <a:lnTo>
                    <a:pt x="137" y="566"/>
                  </a:lnTo>
                  <a:lnTo>
                    <a:pt x="171" y="547"/>
                  </a:lnTo>
                  <a:lnTo>
                    <a:pt x="214" y="547"/>
                  </a:lnTo>
                  <a:lnTo>
                    <a:pt x="248" y="499"/>
                  </a:lnTo>
                  <a:lnTo>
                    <a:pt x="248" y="461"/>
                  </a:lnTo>
                  <a:lnTo>
                    <a:pt x="248" y="422"/>
                  </a:lnTo>
                  <a:lnTo>
                    <a:pt x="248" y="384"/>
                  </a:lnTo>
                  <a:lnTo>
                    <a:pt x="239" y="345"/>
                  </a:lnTo>
                  <a:lnTo>
                    <a:pt x="239" y="307"/>
                  </a:lnTo>
                  <a:lnTo>
                    <a:pt x="205" y="288"/>
                  </a:lnTo>
                  <a:lnTo>
                    <a:pt x="163" y="288"/>
                  </a:lnTo>
                  <a:lnTo>
                    <a:pt x="128" y="240"/>
                  </a:lnTo>
                  <a:lnTo>
                    <a:pt x="94" y="240"/>
                  </a:lnTo>
                  <a:lnTo>
                    <a:pt x="60" y="288"/>
                  </a:lnTo>
                  <a:lnTo>
                    <a:pt x="52" y="288"/>
                  </a:lnTo>
                  <a:lnTo>
                    <a:pt x="52" y="297"/>
                  </a:lnTo>
                  <a:lnTo>
                    <a:pt x="52" y="307"/>
                  </a:lnTo>
                  <a:lnTo>
                    <a:pt x="52" y="345"/>
                  </a:lnTo>
                  <a:lnTo>
                    <a:pt x="69" y="384"/>
                  </a:lnTo>
                  <a:lnTo>
                    <a:pt x="77" y="393"/>
                  </a:lnTo>
                  <a:lnTo>
                    <a:pt x="94" y="413"/>
                  </a:lnTo>
                  <a:lnTo>
                    <a:pt x="128" y="432"/>
                  </a:lnTo>
                  <a:lnTo>
                    <a:pt x="163" y="432"/>
                  </a:lnTo>
                  <a:lnTo>
                    <a:pt x="205" y="432"/>
                  </a:lnTo>
                  <a:lnTo>
                    <a:pt x="239" y="432"/>
                  </a:lnTo>
                  <a:lnTo>
                    <a:pt x="274" y="393"/>
                  </a:lnTo>
                  <a:lnTo>
                    <a:pt x="291" y="355"/>
                  </a:lnTo>
                  <a:lnTo>
                    <a:pt x="308" y="317"/>
                  </a:lnTo>
                  <a:lnTo>
                    <a:pt x="291" y="278"/>
                  </a:lnTo>
                  <a:lnTo>
                    <a:pt x="291" y="230"/>
                  </a:lnTo>
                  <a:lnTo>
                    <a:pt x="274" y="192"/>
                  </a:lnTo>
                  <a:lnTo>
                    <a:pt x="239" y="173"/>
                  </a:lnTo>
                  <a:lnTo>
                    <a:pt x="205" y="173"/>
                  </a:lnTo>
                  <a:lnTo>
                    <a:pt x="163" y="134"/>
                  </a:lnTo>
                  <a:lnTo>
                    <a:pt x="154" y="134"/>
                  </a:lnTo>
                  <a:lnTo>
                    <a:pt x="146" y="144"/>
                  </a:lnTo>
                  <a:lnTo>
                    <a:pt x="137" y="144"/>
                  </a:lnTo>
                  <a:lnTo>
                    <a:pt x="137" y="153"/>
                  </a:lnTo>
                  <a:lnTo>
                    <a:pt x="137" y="163"/>
                  </a:lnTo>
                  <a:lnTo>
                    <a:pt x="137" y="173"/>
                  </a:lnTo>
                  <a:lnTo>
                    <a:pt x="137" y="182"/>
                  </a:lnTo>
                  <a:lnTo>
                    <a:pt x="137" y="192"/>
                  </a:lnTo>
                  <a:lnTo>
                    <a:pt x="146" y="201"/>
                  </a:lnTo>
                  <a:lnTo>
                    <a:pt x="154" y="201"/>
                  </a:lnTo>
                  <a:lnTo>
                    <a:pt x="163" y="201"/>
                  </a:lnTo>
                  <a:lnTo>
                    <a:pt x="171" y="201"/>
                  </a:lnTo>
                  <a:lnTo>
                    <a:pt x="214" y="182"/>
                  </a:lnTo>
                  <a:lnTo>
                    <a:pt x="222" y="182"/>
                  </a:lnTo>
                  <a:lnTo>
                    <a:pt x="231" y="182"/>
                  </a:lnTo>
                  <a:lnTo>
                    <a:pt x="239" y="173"/>
                  </a:lnTo>
                  <a:lnTo>
                    <a:pt x="239" y="163"/>
                  </a:lnTo>
                  <a:lnTo>
                    <a:pt x="239" y="153"/>
                  </a:lnTo>
                  <a:lnTo>
                    <a:pt x="222" y="115"/>
                  </a:lnTo>
                  <a:lnTo>
                    <a:pt x="163" y="57"/>
                  </a:lnTo>
                  <a:lnTo>
                    <a:pt x="146" y="19"/>
                  </a:lnTo>
                  <a:lnTo>
                    <a:pt x="111" y="0"/>
                  </a:lnTo>
                  <a:lnTo>
                    <a:pt x="77" y="0"/>
                  </a:lnTo>
                </a:path>
              </a:pathLst>
            </a:custGeom>
            <a:noFill/>
            <a:ln w="26988">
              <a:solidFill>
                <a:srgbClr val="00B4FF"/>
              </a:solidFill>
              <a:round/>
              <a:headEnd/>
              <a:tailEnd/>
            </a:ln>
          </p:spPr>
          <p:txBody>
            <a:bodyPr/>
            <a:lstStyle/>
            <a:p>
              <a:endParaRPr lang="fr-FR"/>
            </a:p>
          </p:txBody>
        </p:sp>
        <p:sp>
          <p:nvSpPr>
            <p:cNvPr id="11282" name="Oval 1032"/>
            <p:cNvSpPr>
              <a:spLocks noChangeArrowheads="1"/>
            </p:cNvSpPr>
            <p:nvPr/>
          </p:nvSpPr>
          <p:spPr bwMode="auto">
            <a:xfrm>
              <a:off x="5559425" y="2376779"/>
              <a:ext cx="81844" cy="79766"/>
            </a:xfrm>
            <a:prstGeom prst="ellipse">
              <a:avLst/>
            </a:prstGeom>
            <a:solidFill>
              <a:srgbClr val="FF0000"/>
            </a:solidFill>
            <a:ln w="14288">
              <a:solidFill>
                <a:srgbClr val="FF0000"/>
              </a:solidFill>
              <a:round/>
              <a:headEnd/>
              <a:tailEnd/>
            </a:ln>
          </p:spPr>
          <p:txBody>
            <a:bodyPr/>
            <a:lstStyle/>
            <a:p>
              <a:endParaRPr lang="fr-FR">
                <a:latin typeface="Calibri" pitchFamily="34" charset="0"/>
              </a:endParaRPr>
            </a:p>
          </p:txBody>
        </p:sp>
        <p:sp>
          <p:nvSpPr>
            <p:cNvPr id="11283" name="Oval 1033"/>
            <p:cNvSpPr>
              <a:spLocks noChangeArrowheads="1"/>
            </p:cNvSpPr>
            <p:nvPr/>
          </p:nvSpPr>
          <p:spPr bwMode="auto">
            <a:xfrm>
              <a:off x="7182203" y="1680973"/>
              <a:ext cx="79022" cy="69949"/>
            </a:xfrm>
            <a:prstGeom prst="ellipse">
              <a:avLst/>
            </a:prstGeom>
            <a:solidFill>
              <a:srgbClr val="00D564"/>
            </a:solidFill>
            <a:ln w="14288">
              <a:solidFill>
                <a:srgbClr val="00D564"/>
              </a:solidFill>
              <a:round/>
              <a:headEnd/>
              <a:tailEnd/>
            </a:ln>
          </p:spPr>
          <p:txBody>
            <a:bodyPr/>
            <a:lstStyle/>
            <a:p>
              <a:endParaRPr lang="fr-FR">
                <a:latin typeface="Calibri" pitchFamily="34" charset="0"/>
              </a:endParaRPr>
            </a:p>
          </p:txBody>
        </p:sp>
        <p:sp>
          <p:nvSpPr>
            <p:cNvPr id="11284" name="Oval 1034"/>
            <p:cNvSpPr>
              <a:spLocks noChangeArrowheads="1"/>
            </p:cNvSpPr>
            <p:nvPr/>
          </p:nvSpPr>
          <p:spPr bwMode="auto">
            <a:xfrm>
              <a:off x="7034036" y="2667618"/>
              <a:ext cx="91722" cy="68722"/>
            </a:xfrm>
            <a:prstGeom prst="ellipse">
              <a:avLst/>
            </a:prstGeom>
            <a:solidFill>
              <a:srgbClr val="FF0000"/>
            </a:solidFill>
            <a:ln w="14288">
              <a:solidFill>
                <a:srgbClr val="FF0000"/>
              </a:solidFill>
              <a:round/>
              <a:headEnd/>
              <a:tailEnd/>
            </a:ln>
          </p:spPr>
          <p:txBody>
            <a:bodyPr/>
            <a:lstStyle/>
            <a:p>
              <a:endParaRPr lang="fr-FR">
                <a:latin typeface="Calibri" pitchFamily="34" charset="0"/>
              </a:endParaRPr>
            </a:p>
          </p:txBody>
        </p:sp>
        <p:sp>
          <p:nvSpPr>
            <p:cNvPr id="11285" name="Freeform 1035"/>
            <p:cNvSpPr>
              <a:spLocks/>
            </p:cNvSpPr>
            <p:nvPr/>
          </p:nvSpPr>
          <p:spPr bwMode="auto">
            <a:xfrm>
              <a:off x="5600347" y="1668701"/>
              <a:ext cx="1724378" cy="1140041"/>
            </a:xfrm>
            <a:custGeom>
              <a:avLst/>
              <a:gdLst>
                <a:gd name="T0" fmla="*/ 2147483647 w 1289"/>
                <a:gd name="T1" fmla="*/ 2147483647 h 1132"/>
                <a:gd name="T2" fmla="*/ 2147483647 w 1289"/>
                <a:gd name="T3" fmla="*/ 2147483647 h 1132"/>
                <a:gd name="T4" fmla="*/ 2147483647 w 1289"/>
                <a:gd name="T5" fmla="*/ 2147483647 h 1132"/>
                <a:gd name="T6" fmla="*/ 2147483647 w 1289"/>
                <a:gd name="T7" fmla="*/ 2147483647 h 1132"/>
                <a:gd name="T8" fmla="*/ 2147483647 w 1289"/>
                <a:gd name="T9" fmla="*/ 2147483647 h 1132"/>
                <a:gd name="T10" fmla="*/ 2147483647 w 1289"/>
                <a:gd name="T11" fmla="*/ 2147483647 h 1132"/>
                <a:gd name="T12" fmla="*/ 2147483647 w 1289"/>
                <a:gd name="T13" fmla="*/ 2147483647 h 1132"/>
                <a:gd name="T14" fmla="*/ 2147483647 w 1289"/>
                <a:gd name="T15" fmla="*/ 2147483647 h 1132"/>
                <a:gd name="T16" fmla="*/ 2147483647 w 1289"/>
                <a:gd name="T17" fmla="*/ 2147483647 h 1132"/>
                <a:gd name="T18" fmla="*/ 2147483647 w 1289"/>
                <a:gd name="T19" fmla="*/ 2147483647 h 1132"/>
                <a:gd name="T20" fmla="*/ 2147483647 w 1289"/>
                <a:gd name="T21" fmla="*/ 2147483647 h 1132"/>
                <a:gd name="T22" fmla="*/ 2147483647 w 1289"/>
                <a:gd name="T23" fmla="*/ 2147483647 h 1132"/>
                <a:gd name="T24" fmla="*/ 2147483647 w 1289"/>
                <a:gd name="T25" fmla="*/ 2147483647 h 1132"/>
                <a:gd name="T26" fmla="*/ 2147483647 w 1289"/>
                <a:gd name="T27" fmla="*/ 2147483647 h 1132"/>
                <a:gd name="T28" fmla="*/ 2147483647 w 1289"/>
                <a:gd name="T29" fmla="*/ 2147483647 h 1132"/>
                <a:gd name="T30" fmla="*/ 2147483647 w 1289"/>
                <a:gd name="T31" fmla="*/ 2147483647 h 1132"/>
                <a:gd name="T32" fmla="*/ 2147483647 w 1289"/>
                <a:gd name="T33" fmla="*/ 2147483647 h 1132"/>
                <a:gd name="T34" fmla="*/ 2147483647 w 1289"/>
                <a:gd name="T35" fmla="*/ 2147483647 h 1132"/>
                <a:gd name="T36" fmla="*/ 2147483647 w 1289"/>
                <a:gd name="T37" fmla="*/ 2147483647 h 1132"/>
                <a:gd name="T38" fmla="*/ 2147483647 w 1289"/>
                <a:gd name="T39" fmla="*/ 2147483647 h 1132"/>
                <a:gd name="T40" fmla="*/ 2147483647 w 1289"/>
                <a:gd name="T41" fmla="*/ 2147483647 h 1132"/>
                <a:gd name="T42" fmla="*/ 2147483647 w 1289"/>
                <a:gd name="T43" fmla="*/ 2147483647 h 1132"/>
                <a:gd name="T44" fmla="*/ 2147483647 w 1289"/>
                <a:gd name="T45" fmla="*/ 2147483647 h 1132"/>
                <a:gd name="T46" fmla="*/ 2147483647 w 1289"/>
                <a:gd name="T47" fmla="*/ 2147483647 h 1132"/>
                <a:gd name="T48" fmla="*/ 2147483647 w 1289"/>
                <a:gd name="T49" fmla="*/ 2147483647 h 1132"/>
                <a:gd name="T50" fmla="*/ 2147483647 w 1289"/>
                <a:gd name="T51" fmla="*/ 2147483647 h 1132"/>
                <a:gd name="T52" fmla="*/ 2147483647 w 1289"/>
                <a:gd name="T53" fmla="*/ 2147483647 h 1132"/>
                <a:gd name="T54" fmla="*/ 2147483647 w 1289"/>
                <a:gd name="T55" fmla="*/ 2147483647 h 1132"/>
                <a:gd name="T56" fmla="*/ 2147483647 w 1289"/>
                <a:gd name="T57" fmla="*/ 2147483647 h 1132"/>
                <a:gd name="T58" fmla="*/ 2147483647 w 1289"/>
                <a:gd name="T59" fmla="*/ 2147483647 h 1132"/>
                <a:gd name="T60" fmla="*/ 2147483647 w 1289"/>
                <a:gd name="T61" fmla="*/ 2147483647 h 1132"/>
                <a:gd name="T62" fmla="*/ 2147483647 w 1289"/>
                <a:gd name="T63" fmla="*/ 2147483647 h 1132"/>
                <a:gd name="T64" fmla="*/ 2147483647 w 1289"/>
                <a:gd name="T65" fmla="*/ 2147483647 h 1132"/>
                <a:gd name="T66" fmla="*/ 2147483647 w 1289"/>
                <a:gd name="T67" fmla="*/ 2147483647 h 1132"/>
                <a:gd name="T68" fmla="*/ 2147483647 w 1289"/>
                <a:gd name="T69" fmla="*/ 2147483647 h 1132"/>
                <a:gd name="T70" fmla="*/ 2147483647 w 1289"/>
                <a:gd name="T71" fmla="*/ 2147483647 h 1132"/>
                <a:gd name="T72" fmla="*/ 2147483647 w 1289"/>
                <a:gd name="T73" fmla="*/ 2147483647 h 1132"/>
                <a:gd name="T74" fmla="*/ 2147483647 w 1289"/>
                <a:gd name="T75" fmla="*/ 2147483647 h 1132"/>
                <a:gd name="T76" fmla="*/ 2147483647 w 1289"/>
                <a:gd name="T77" fmla="*/ 2147483647 h 1132"/>
                <a:gd name="T78" fmla="*/ 2147483647 w 1289"/>
                <a:gd name="T79" fmla="*/ 2147483647 h 1132"/>
                <a:gd name="T80" fmla="*/ 2147483647 w 1289"/>
                <a:gd name="T81" fmla="*/ 2147483647 h 1132"/>
                <a:gd name="T82" fmla="*/ 2147483647 w 1289"/>
                <a:gd name="T83" fmla="*/ 2147483647 h 1132"/>
                <a:gd name="T84" fmla="*/ 2147483647 w 1289"/>
                <a:gd name="T85" fmla="*/ 2147483647 h 1132"/>
                <a:gd name="T86" fmla="*/ 2147483647 w 1289"/>
                <a:gd name="T87" fmla="*/ 2147483647 h 1132"/>
                <a:gd name="T88" fmla="*/ 2147483647 w 1289"/>
                <a:gd name="T89" fmla="*/ 2147483647 h 1132"/>
                <a:gd name="T90" fmla="*/ 2147483647 w 1289"/>
                <a:gd name="T91" fmla="*/ 2147483647 h 1132"/>
                <a:gd name="T92" fmla="*/ 2147483647 w 1289"/>
                <a:gd name="T93" fmla="*/ 2147483647 h 1132"/>
                <a:gd name="T94" fmla="*/ 2147483647 w 1289"/>
                <a:gd name="T95" fmla="*/ 2147483647 h 1132"/>
                <a:gd name="T96" fmla="*/ 2147483647 w 1289"/>
                <a:gd name="T97" fmla="*/ 2147483647 h 1132"/>
                <a:gd name="T98" fmla="*/ 2147483647 w 1289"/>
                <a:gd name="T99" fmla="*/ 2147483647 h 1132"/>
                <a:gd name="T100" fmla="*/ 2147483647 w 1289"/>
                <a:gd name="T101" fmla="*/ 2147483647 h 1132"/>
                <a:gd name="T102" fmla="*/ 2147483647 w 1289"/>
                <a:gd name="T103" fmla="*/ 0 h 1132"/>
                <a:gd name="T104" fmla="*/ 2147483647 w 1289"/>
                <a:gd name="T105" fmla="*/ 2147483647 h 1132"/>
                <a:gd name="T106" fmla="*/ 2147483647 w 1289"/>
                <a:gd name="T107" fmla="*/ 2147483647 h 1132"/>
                <a:gd name="T108" fmla="*/ 2147483647 w 1289"/>
                <a:gd name="T109" fmla="*/ 2147483647 h 1132"/>
                <a:gd name="T110" fmla="*/ 2147483647 w 1289"/>
                <a:gd name="T111" fmla="*/ 2147483647 h 1132"/>
                <a:gd name="T112" fmla="*/ 2147483647 w 1289"/>
                <a:gd name="T113" fmla="*/ 2147483647 h 1132"/>
                <a:gd name="T114" fmla="*/ 2147483647 w 1289"/>
                <a:gd name="T115" fmla="*/ 2147483647 h 1132"/>
                <a:gd name="T116" fmla="*/ 2147483647 w 1289"/>
                <a:gd name="T117" fmla="*/ 2147483647 h 11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89"/>
                <a:gd name="T178" fmla="*/ 0 h 1132"/>
                <a:gd name="T179" fmla="*/ 1289 w 1289"/>
                <a:gd name="T180" fmla="*/ 1132 h 11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89" h="1132">
                  <a:moveTo>
                    <a:pt x="0" y="441"/>
                  </a:moveTo>
                  <a:lnTo>
                    <a:pt x="0" y="451"/>
                  </a:lnTo>
                  <a:lnTo>
                    <a:pt x="0" y="460"/>
                  </a:lnTo>
                  <a:lnTo>
                    <a:pt x="0" y="470"/>
                  </a:lnTo>
                  <a:lnTo>
                    <a:pt x="0" y="480"/>
                  </a:lnTo>
                  <a:lnTo>
                    <a:pt x="9" y="489"/>
                  </a:lnTo>
                  <a:lnTo>
                    <a:pt x="17" y="499"/>
                  </a:lnTo>
                  <a:lnTo>
                    <a:pt x="17" y="508"/>
                  </a:lnTo>
                  <a:lnTo>
                    <a:pt x="26" y="518"/>
                  </a:lnTo>
                  <a:lnTo>
                    <a:pt x="34" y="518"/>
                  </a:lnTo>
                  <a:lnTo>
                    <a:pt x="43" y="518"/>
                  </a:lnTo>
                  <a:lnTo>
                    <a:pt x="51" y="518"/>
                  </a:lnTo>
                  <a:lnTo>
                    <a:pt x="60" y="518"/>
                  </a:lnTo>
                  <a:lnTo>
                    <a:pt x="102" y="518"/>
                  </a:lnTo>
                  <a:lnTo>
                    <a:pt x="137" y="518"/>
                  </a:lnTo>
                  <a:lnTo>
                    <a:pt x="213" y="518"/>
                  </a:lnTo>
                  <a:lnTo>
                    <a:pt x="248" y="518"/>
                  </a:lnTo>
                  <a:lnTo>
                    <a:pt x="282" y="518"/>
                  </a:lnTo>
                  <a:lnTo>
                    <a:pt x="282" y="480"/>
                  </a:lnTo>
                  <a:lnTo>
                    <a:pt x="290" y="470"/>
                  </a:lnTo>
                  <a:lnTo>
                    <a:pt x="290" y="460"/>
                  </a:lnTo>
                  <a:lnTo>
                    <a:pt x="290" y="451"/>
                  </a:lnTo>
                  <a:lnTo>
                    <a:pt x="282" y="441"/>
                  </a:lnTo>
                  <a:lnTo>
                    <a:pt x="282" y="432"/>
                  </a:lnTo>
                  <a:lnTo>
                    <a:pt x="282" y="422"/>
                  </a:lnTo>
                  <a:lnTo>
                    <a:pt x="273" y="422"/>
                  </a:lnTo>
                  <a:lnTo>
                    <a:pt x="265" y="412"/>
                  </a:lnTo>
                  <a:lnTo>
                    <a:pt x="256" y="412"/>
                  </a:lnTo>
                  <a:lnTo>
                    <a:pt x="248" y="412"/>
                  </a:lnTo>
                  <a:lnTo>
                    <a:pt x="239" y="412"/>
                  </a:lnTo>
                  <a:lnTo>
                    <a:pt x="230" y="412"/>
                  </a:lnTo>
                  <a:lnTo>
                    <a:pt x="222" y="412"/>
                  </a:lnTo>
                  <a:lnTo>
                    <a:pt x="213" y="422"/>
                  </a:lnTo>
                  <a:lnTo>
                    <a:pt x="205" y="422"/>
                  </a:lnTo>
                  <a:lnTo>
                    <a:pt x="196" y="432"/>
                  </a:lnTo>
                  <a:lnTo>
                    <a:pt x="196" y="441"/>
                  </a:lnTo>
                  <a:lnTo>
                    <a:pt x="196" y="451"/>
                  </a:lnTo>
                  <a:lnTo>
                    <a:pt x="196" y="460"/>
                  </a:lnTo>
                  <a:lnTo>
                    <a:pt x="205" y="470"/>
                  </a:lnTo>
                  <a:lnTo>
                    <a:pt x="205" y="480"/>
                  </a:lnTo>
                  <a:lnTo>
                    <a:pt x="213" y="480"/>
                  </a:lnTo>
                  <a:lnTo>
                    <a:pt x="222" y="489"/>
                  </a:lnTo>
                  <a:lnTo>
                    <a:pt x="256" y="489"/>
                  </a:lnTo>
                  <a:lnTo>
                    <a:pt x="290" y="489"/>
                  </a:lnTo>
                  <a:lnTo>
                    <a:pt x="299" y="489"/>
                  </a:lnTo>
                  <a:lnTo>
                    <a:pt x="307" y="489"/>
                  </a:lnTo>
                  <a:lnTo>
                    <a:pt x="307" y="480"/>
                  </a:lnTo>
                  <a:lnTo>
                    <a:pt x="316" y="470"/>
                  </a:lnTo>
                  <a:lnTo>
                    <a:pt x="316" y="460"/>
                  </a:lnTo>
                  <a:lnTo>
                    <a:pt x="307" y="451"/>
                  </a:lnTo>
                  <a:lnTo>
                    <a:pt x="307" y="441"/>
                  </a:lnTo>
                  <a:lnTo>
                    <a:pt x="299" y="441"/>
                  </a:lnTo>
                  <a:lnTo>
                    <a:pt x="290" y="432"/>
                  </a:lnTo>
                  <a:lnTo>
                    <a:pt x="282" y="432"/>
                  </a:lnTo>
                  <a:lnTo>
                    <a:pt x="273" y="432"/>
                  </a:lnTo>
                  <a:lnTo>
                    <a:pt x="265" y="441"/>
                  </a:lnTo>
                  <a:lnTo>
                    <a:pt x="256" y="451"/>
                  </a:lnTo>
                  <a:lnTo>
                    <a:pt x="256" y="460"/>
                  </a:lnTo>
                  <a:lnTo>
                    <a:pt x="256" y="470"/>
                  </a:lnTo>
                  <a:lnTo>
                    <a:pt x="256" y="480"/>
                  </a:lnTo>
                  <a:lnTo>
                    <a:pt x="256" y="489"/>
                  </a:lnTo>
                  <a:lnTo>
                    <a:pt x="265" y="499"/>
                  </a:lnTo>
                  <a:lnTo>
                    <a:pt x="273" y="508"/>
                  </a:lnTo>
                  <a:lnTo>
                    <a:pt x="282" y="508"/>
                  </a:lnTo>
                  <a:lnTo>
                    <a:pt x="290" y="518"/>
                  </a:lnTo>
                  <a:lnTo>
                    <a:pt x="299" y="518"/>
                  </a:lnTo>
                  <a:lnTo>
                    <a:pt x="307" y="518"/>
                  </a:lnTo>
                  <a:lnTo>
                    <a:pt x="307" y="508"/>
                  </a:lnTo>
                  <a:lnTo>
                    <a:pt x="307" y="499"/>
                  </a:lnTo>
                  <a:lnTo>
                    <a:pt x="299" y="489"/>
                  </a:lnTo>
                  <a:lnTo>
                    <a:pt x="299" y="480"/>
                  </a:lnTo>
                  <a:lnTo>
                    <a:pt x="248" y="422"/>
                  </a:lnTo>
                  <a:lnTo>
                    <a:pt x="171" y="422"/>
                  </a:lnTo>
                  <a:lnTo>
                    <a:pt x="137" y="422"/>
                  </a:lnTo>
                  <a:lnTo>
                    <a:pt x="128" y="432"/>
                  </a:lnTo>
                  <a:lnTo>
                    <a:pt x="120" y="441"/>
                  </a:lnTo>
                  <a:lnTo>
                    <a:pt x="111" y="451"/>
                  </a:lnTo>
                  <a:lnTo>
                    <a:pt x="102" y="460"/>
                  </a:lnTo>
                  <a:lnTo>
                    <a:pt x="102" y="470"/>
                  </a:lnTo>
                  <a:lnTo>
                    <a:pt x="94" y="480"/>
                  </a:lnTo>
                  <a:lnTo>
                    <a:pt x="94" y="489"/>
                  </a:lnTo>
                  <a:lnTo>
                    <a:pt x="94" y="499"/>
                  </a:lnTo>
                  <a:lnTo>
                    <a:pt x="94" y="537"/>
                  </a:lnTo>
                  <a:lnTo>
                    <a:pt x="111" y="576"/>
                  </a:lnTo>
                  <a:lnTo>
                    <a:pt x="145" y="595"/>
                  </a:lnTo>
                  <a:lnTo>
                    <a:pt x="179" y="614"/>
                  </a:lnTo>
                  <a:lnTo>
                    <a:pt x="213" y="633"/>
                  </a:lnTo>
                  <a:lnTo>
                    <a:pt x="248" y="633"/>
                  </a:lnTo>
                  <a:lnTo>
                    <a:pt x="282" y="633"/>
                  </a:lnTo>
                  <a:lnTo>
                    <a:pt x="316" y="633"/>
                  </a:lnTo>
                  <a:lnTo>
                    <a:pt x="324" y="624"/>
                  </a:lnTo>
                  <a:lnTo>
                    <a:pt x="324" y="614"/>
                  </a:lnTo>
                  <a:lnTo>
                    <a:pt x="333" y="604"/>
                  </a:lnTo>
                  <a:lnTo>
                    <a:pt x="333" y="595"/>
                  </a:lnTo>
                  <a:lnTo>
                    <a:pt x="333" y="585"/>
                  </a:lnTo>
                  <a:lnTo>
                    <a:pt x="324" y="576"/>
                  </a:lnTo>
                  <a:lnTo>
                    <a:pt x="316" y="576"/>
                  </a:lnTo>
                  <a:lnTo>
                    <a:pt x="307" y="576"/>
                  </a:lnTo>
                  <a:lnTo>
                    <a:pt x="299" y="576"/>
                  </a:lnTo>
                  <a:lnTo>
                    <a:pt x="265" y="595"/>
                  </a:lnTo>
                  <a:lnTo>
                    <a:pt x="230" y="614"/>
                  </a:lnTo>
                  <a:lnTo>
                    <a:pt x="196" y="652"/>
                  </a:lnTo>
                  <a:lnTo>
                    <a:pt x="179" y="700"/>
                  </a:lnTo>
                  <a:lnTo>
                    <a:pt x="179" y="739"/>
                  </a:lnTo>
                  <a:lnTo>
                    <a:pt x="179" y="777"/>
                  </a:lnTo>
                  <a:lnTo>
                    <a:pt x="179" y="816"/>
                  </a:lnTo>
                  <a:lnTo>
                    <a:pt x="196" y="854"/>
                  </a:lnTo>
                  <a:lnTo>
                    <a:pt x="230" y="892"/>
                  </a:lnTo>
                  <a:lnTo>
                    <a:pt x="248" y="931"/>
                  </a:lnTo>
                  <a:lnTo>
                    <a:pt x="265" y="969"/>
                  </a:lnTo>
                  <a:lnTo>
                    <a:pt x="299" y="998"/>
                  </a:lnTo>
                  <a:lnTo>
                    <a:pt x="333" y="1027"/>
                  </a:lnTo>
                  <a:lnTo>
                    <a:pt x="376" y="1027"/>
                  </a:lnTo>
                  <a:lnTo>
                    <a:pt x="410" y="1046"/>
                  </a:lnTo>
                  <a:lnTo>
                    <a:pt x="444" y="1027"/>
                  </a:lnTo>
                  <a:lnTo>
                    <a:pt x="478" y="1027"/>
                  </a:lnTo>
                  <a:lnTo>
                    <a:pt x="512" y="988"/>
                  </a:lnTo>
                  <a:lnTo>
                    <a:pt x="529" y="940"/>
                  </a:lnTo>
                  <a:lnTo>
                    <a:pt x="529" y="902"/>
                  </a:lnTo>
                  <a:lnTo>
                    <a:pt x="529" y="864"/>
                  </a:lnTo>
                  <a:lnTo>
                    <a:pt x="529" y="825"/>
                  </a:lnTo>
                  <a:lnTo>
                    <a:pt x="521" y="816"/>
                  </a:lnTo>
                  <a:lnTo>
                    <a:pt x="512" y="816"/>
                  </a:lnTo>
                  <a:lnTo>
                    <a:pt x="504" y="806"/>
                  </a:lnTo>
                  <a:lnTo>
                    <a:pt x="495" y="806"/>
                  </a:lnTo>
                  <a:lnTo>
                    <a:pt x="461" y="806"/>
                  </a:lnTo>
                  <a:lnTo>
                    <a:pt x="427" y="825"/>
                  </a:lnTo>
                  <a:lnTo>
                    <a:pt x="393" y="864"/>
                  </a:lnTo>
                  <a:lnTo>
                    <a:pt x="384" y="873"/>
                  </a:lnTo>
                  <a:lnTo>
                    <a:pt x="384" y="912"/>
                  </a:lnTo>
                  <a:lnTo>
                    <a:pt x="384" y="950"/>
                  </a:lnTo>
                  <a:lnTo>
                    <a:pt x="418" y="998"/>
                  </a:lnTo>
                  <a:lnTo>
                    <a:pt x="435" y="1036"/>
                  </a:lnTo>
                  <a:lnTo>
                    <a:pt x="469" y="1056"/>
                  </a:lnTo>
                  <a:lnTo>
                    <a:pt x="504" y="1075"/>
                  </a:lnTo>
                  <a:lnTo>
                    <a:pt x="555" y="1113"/>
                  </a:lnTo>
                  <a:lnTo>
                    <a:pt x="640" y="1113"/>
                  </a:lnTo>
                  <a:lnTo>
                    <a:pt x="674" y="1132"/>
                  </a:lnTo>
                  <a:lnTo>
                    <a:pt x="708" y="1094"/>
                  </a:lnTo>
                  <a:lnTo>
                    <a:pt x="742" y="1094"/>
                  </a:lnTo>
                  <a:lnTo>
                    <a:pt x="777" y="1056"/>
                  </a:lnTo>
                  <a:lnTo>
                    <a:pt x="777" y="1017"/>
                  </a:lnTo>
                  <a:lnTo>
                    <a:pt x="794" y="969"/>
                  </a:lnTo>
                  <a:lnTo>
                    <a:pt x="794" y="931"/>
                  </a:lnTo>
                  <a:lnTo>
                    <a:pt x="794" y="892"/>
                  </a:lnTo>
                  <a:lnTo>
                    <a:pt x="777" y="854"/>
                  </a:lnTo>
                  <a:lnTo>
                    <a:pt x="742" y="816"/>
                  </a:lnTo>
                  <a:lnTo>
                    <a:pt x="708" y="777"/>
                  </a:lnTo>
                  <a:lnTo>
                    <a:pt x="700" y="777"/>
                  </a:lnTo>
                  <a:lnTo>
                    <a:pt x="691" y="777"/>
                  </a:lnTo>
                  <a:lnTo>
                    <a:pt x="691" y="787"/>
                  </a:lnTo>
                  <a:lnTo>
                    <a:pt x="691" y="796"/>
                  </a:lnTo>
                  <a:lnTo>
                    <a:pt x="691" y="806"/>
                  </a:lnTo>
                  <a:lnTo>
                    <a:pt x="691" y="816"/>
                  </a:lnTo>
                  <a:lnTo>
                    <a:pt x="700" y="825"/>
                  </a:lnTo>
                  <a:lnTo>
                    <a:pt x="708" y="835"/>
                  </a:lnTo>
                  <a:lnTo>
                    <a:pt x="717" y="835"/>
                  </a:lnTo>
                  <a:lnTo>
                    <a:pt x="751" y="854"/>
                  </a:lnTo>
                  <a:lnTo>
                    <a:pt x="785" y="854"/>
                  </a:lnTo>
                  <a:lnTo>
                    <a:pt x="819" y="854"/>
                  </a:lnTo>
                  <a:lnTo>
                    <a:pt x="862" y="854"/>
                  </a:lnTo>
                  <a:lnTo>
                    <a:pt x="896" y="816"/>
                  </a:lnTo>
                  <a:lnTo>
                    <a:pt x="930" y="816"/>
                  </a:lnTo>
                  <a:lnTo>
                    <a:pt x="947" y="777"/>
                  </a:lnTo>
                  <a:lnTo>
                    <a:pt x="981" y="739"/>
                  </a:lnTo>
                  <a:lnTo>
                    <a:pt x="981" y="700"/>
                  </a:lnTo>
                  <a:lnTo>
                    <a:pt x="981" y="652"/>
                  </a:lnTo>
                  <a:lnTo>
                    <a:pt x="973" y="643"/>
                  </a:lnTo>
                  <a:lnTo>
                    <a:pt x="973" y="633"/>
                  </a:lnTo>
                  <a:lnTo>
                    <a:pt x="939" y="614"/>
                  </a:lnTo>
                  <a:lnTo>
                    <a:pt x="905" y="595"/>
                  </a:lnTo>
                  <a:lnTo>
                    <a:pt x="870" y="576"/>
                  </a:lnTo>
                  <a:lnTo>
                    <a:pt x="828" y="576"/>
                  </a:lnTo>
                  <a:lnTo>
                    <a:pt x="794" y="576"/>
                  </a:lnTo>
                  <a:lnTo>
                    <a:pt x="760" y="576"/>
                  </a:lnTo>
                  <a:lnTo>
                    <a:pt x="725" y="614"/>
                  </a:lnTo>
                  <a:lnTo>
                    <a:pt x="725" y="652"/>
                  </a:lnTo>
                  <a:lnTo>
                    <a:pt x="725" y="662"/>
                  </a:lnTo>
                  <a:lnTo>
                    <a:pt x="734" y="672"/>
                  </a:lnTo>
                  <a:lnTo>
                    <a:pt x="751" y="720"/>
                  </a:lnTo>
                  <a:lnTo>
                    <a:pt x="785" y="758"/>
                  </a:lnTo>
                  <a:lnTo>
                    <a:pt x="819" y="777"/>
                  </a:lnTo>
                  <a:lnTo>
                    <a:pt x="862" y="787"/>
                  </a:lnTo>
                  <a:lnTo>
                    <a:pt x="896" y="787"/>
                  </a:lnTo>
                  <a:lnTo>
                    <a:pt x="930" y="806"/>
                  </a:lnTo>
                  <a:lnTo>
                    <a:pt x="964" y="806"/>
                  </a:lnTo>
                  <a:lnTo>
                    <a:pt x="998" y="787"/>
                  </a:lnTo>
                  <a:lnTo>
                    <a:pt x="1033" y="787"/>
                  </a:lnTo>
                  <a:lnTo>
                    <a:pt x="1050" y="748"/>
                  </a:lnTo>
                  <a:lnTo>
                    <a:pt x="1084" y="710"/>
                  </a:lnTo>
                  <a:lnTo>
                    <a:pt x="1084" y="662"/>
                  </a:lnTo>
                  <a:lnTo>
                    <a:pt x="1084" y="624"/>
                  </a:lnTo>
                  <a:lnTo>
                    <a:pt x="1067" y="585"/>
                  </a:lnTo>
                  <a:lnTo>
                    <a:pt x="1033" y="547"/>
                  </a:lnTo>
                  <a:lnTo>
                    <a:pt x="998" y="508"/>
                  </a:lnTo>
                  <a:lnTo>
                    <a:pt x="964" y="489"/>
                  </a:lnTo>
                  <a:lnTo>
                    <a:pt x="930" y="451"/>
                  </a:lnTo>
                  <a:lnTo>
                    <a:pt x="922" y="451"/>
                  </a:lnTo>
                  <a:lnTo>
                    <a:pt x="913" y="460"/>
                  </a:lnTo>
                  <a:lnTo>
                    <a:pt x="913" y="470"/>
                  </a:lnTo>
                  <a:lnTo>
                    <a:pt x="922" y="480"/>
                  </a:lnTo>
                  <a:lnTo>
                    <a:pt x="922" y="489"/>
                  </a:lnTo>
                  <a:lnTo>
                    <a:pt x="930" y="499"/>
                  </a:lnTo>
                  <a:lnTo>
                    <a:pt x="939" y="499"/>
                  </a:lnTo>
                  <a:lnTo>
                    <a:pt x="947" y="508"/>
                  </a:lnTo>
                  <a:lnTo>
                    <a:pt x="956" y="508"/>
                  </a:lnTo>
                  <a:lnTo>
                    <a:pt x="964" y="499"/>
                  </a:lnTo>
                  <a:lnTo>
                    <a:pt x="964" y="489"/>
                  </a:lnTo>
                  <a:lnTo>
                    <a:pt x="964" y="480"/>
                  </a:lnTo>
                  <a:lnTo>
                    <a:pt x="964" y="470"/>
                  </a:lnTo>
                  <a:lnTo>
                    <a:pt x="956" y="460"/>
                  </a:lnTo>
                  <a:lnTo>
                    <a:pt x="947" y="451"/>
                  </a:lnTo>
                  <a:lnTo>
                    <a:pt x="947" y="441"/>
                  </a:lnTo>
                  <a:lnTo>
                    <a:pt x="939" y="441"/>
                  </a:lnTo>
                  <a:lnTo>
                    <a:pt x="930" y="441"/>
                  </a:lnTo>
                  <a:lnTo>
                    <a:pt x="896" y="422"/>
                  </a:lnTo>
                  <a:lnTo>
                    <a:pt x="862" y="422"/>
                  </a:lnTo>
                  <a:lnTo>
                    <a:pt x="819" y="422"/>
                  </a:lnTo>
                  <a:lnTo>
                    <a:pt x="785" y="422"/>
                  </a:lnTo>
                  <a:lnTo>
                    <a:pt x="751" y="460"/>
                  </a:lnTo>
                  <a:lnTo>
                    <a:pt x="717" y="499"/>
                  </a:lnTo>
                  <a:lnTo>
                    <a:pt x="708" y="508"/>
                  </a:lnTo>
                  <a:lnTo>
                    <a:pt x="708" y="547"/>
                  </a:lnTo>
                  <a:lnTo>
                    <a:pt x="700" y="556"/>
                  </a:lnTo>
                  <a:lnTo>
                    <a:pt x="708" y="566"/>
                  </a:lnTo>
                  <a:lnTo>
                    <a:pt x="708" y="576"/>
                  </a:lnTo>
                  <a:lnTo>
                    <a:pt x="717" y="585"/>
                  </a:lnTo>
                  <a:lnTo>
                    <a:pt x="751" y="585"/>
                  </a:lnTo>
                  <a:lnTo>
                    <a:pt x="785" y="604"/>
                  </a:lnTo>
                  <a:lnTo>
                    <a:pt x="819" y="604"/>
                  </a:lnTo>
                  <a:lnTo>
                    <a:pt x="862" y="566"/>
                  </a:lnTo>
                  <a:lnTo>
                    <a:pt x="870" y="556"/>
                  </a:lnTo>
                  <a:lnTo>
                    <a:pt x="870" y="518"/>
                  </a:lnTo>
                  <a:lnTo>
                    <a:pt x="845" y="480"/>
                  </a:lnTo>
                  <a:lnTo>
                    <a:pt x="811" y="441"/>
                  </a:lnTo>
                  <a:lnTo>
                    <a:pt x="811" y="432"/>
                  </a:lnTo>
                  <a:lnTo>
                    <a:pt x="802" y="422"/>
                  </a:lnTo>
                  <a:lnTo>
                    <a:pt x="794" y="422"/>
                  </a:lnTo>
                  <a:lnTo>
                    <a:pt x="785" y="412"/>
                  </a:lnTo>
                  <a:lnTo>
                    <a:pt x="777" y="412"/>
                  </a:lnTo>
                  <a:lnTo>
                    <a:pt x="768" y="412"/>
                  </a:lnTo>
                  <a:lnTo>
                    <a:pt x="768" y="422"/>
                  </a:lnTo>
                  <a:lnTo>
                    <a:pt x="768" y="432"/>
                  </a:lnTo>
                  <a:lnTo>
                    <a:pt x="768" y="441"/>
                  </a:lnTo>
                  <a:lnTo>
                    <a:pt x="768" y="451"/>
                  </a:lnTo>
                  <a:lnTo>
                    <a:pt x="777" y="460"/>
                  </a:lnTo>
                  <a:lnTo>
                    <a:pt x="785" y="460"/>
                  </a:lnTo>
                  <a:lnTo>
                    <a:pt x="794" y="470"/>
                  </a:lnTo>
                  <a:lnTo>
                    <a:pt x="802" y="470"/>
                  </a:lnTo>
                  <a:lnTo>
                    <a:pt x="811" y="470"/>
                  </a:lnTo>
                  <a:lnTo>
                    <a:pt x="811" y="460"/>
                  </a:lnTo>
                  <a:lnTo>
                    <a:pt x="819" y="451"/>
                  </a:lnTo>
                  <a:lnTo>
                    <a:pt x="819" y="441"/>
                  </a:lnTo>
                  <a:lnTo>
                    <a:pt x="828" y="432"/>
                  </a:lnTo>
                  <a:lnTo>
                    <a:pt x="828" y="384"/>
                  </a:lnTo>
                  <a:lnTo>
                    <a:pt x="828" y="345"/>
                  </a:lnTo>
                  <a:lnTo>
                    <a:pt x="794" y="307"/>
                  </a:lnTo>
                  <a:lnTo>
                    <a:pt x="794" y="297"/>
                  </a:lnTo>
                  <a:lnTo>
                    <a:pt x="785" y="297"/>
                  </a:lnTo>
                  <a:lnTo>
                    <a:pt x="777" y="288"/>
                  </a:lnTo>
                  <a:lnTo>
                    <a:pt x="768" y="288"/>
                  </a:lnTo>
                  <a:lnTo>
                    <a:pt x="760" y="288"/>
                  </a:lnTo>
                  <a:lnTo>
                    <a:pt x="751" y="288"/>
                  </a:lnTo>
                  <a:lnTo>
                    <a:pt x="742" y="288"/>
                  </a:lnTo>
                  <a:lnTo>
                    <a:pt x="734" y="288"/>
                  </a:lnTo>
                  <a:lnTo>
                    <a:pt x="725" y="297"/>
                  </a:lnTo>
                  <a:lnTo>
                    <a:pt x="717" y="307"/>
                  </a:lnTo>
                  <a:lnTo>
                    <a:pt x="717" y="316"/>
                  </a:lnTo>
                  <a:lnTo>
                    <a:pt x="717" y="326"/>
                  </a:lnTo>
                  <a:lnTo>
                    <a:pt x="725" y="336"/>
                  </a:lnTo>
                  <a:lnTo>
                    <a:pt x="725" y="345"/>
                  </a:lnTo>
                  <a:lnTo>
                    <a:pt x="734" y="345"/>
                  </a:lnTo>
                  <a:lnTo>
                    <a:pt x="742" y="345"/>
                  </a:lnTo>
                  <a:lnTo>
                    <a:pt x="751" y="345"/>
                  </a:lnTo>
                  <a:lnTo>
                    <a:pt x="760" y="345"/>
                  </a:lnTo>
                  <a:lnTo>
                    <a:pt x="768" y="336"/>
                  </a:lnTo>
                  <a:lnTo>
                    <a:pt x="768" y="326"/>
                  </a:lnTo>
                  <a:lnTo>
                    <a:pt x="768" y="288"/>
                  </a:lnTo>
                  <a:lnTo>
                    <a:pt x="751" y="249"/>
                  </a:lnTo>
                  <a:lnTo>
                    <a:pt x="734" y="211"/>
                  </a:lnTo>
                  <a:lnTo>
                    <a:pt x="717" y="192"/>
                  </a:lnTo>
                  <a:lnTo>
                    <a:pt x="683" y="172"/>
                  </a:lnTo>
                  <a:lnTo>
                    <a:pt x="649" y="134"/>
                  </a:lnTo>
                  <a:lnTo>
                    <a:pt x="614" y="115"/>
                  </a:lnTo>
                  <a:lnTo>
                    <a:pt x="572" y="115"/>
                  </a:lnTo>
                  <a:lnTo>
                    <a:pt x="538" y="86"/>
                  </a:lnTo>
                  <a:lnTo>
                    <a:pt x="529" y="86"/>
                  </a:lnTo>
                  <a:lnTo>
                    <a:pt x="529" y="105"/>
                  </a:lnTo>
                  <a:lnTo>
                    <a:pt x="521" y="105"/>
                  </a:lnTo>
                  <a:lnTo>
                    <a:pt x="521" y="115"/>
                  </a:lnTo>
                  <a:lnTo>
                    <a:pt x="521" y="124"/>
                  </a:lnTo>
                  <a:lnTo>
                    <a:pt x="521" y="134"/>
                  </a:lnTo>
                  <a:lnTo>
                    <a:pt x="538" y="172"/>
                  </a:lnTo>
                  <a:lnTo>
                    <a:pt x="555" y="211"/>
                  </a:lnTo>
                  <a:lnTo>
                    <a:pt x="589" y="249"/>
                  </a:lnTo>
                  <a:lnTo>
                    <a:pt x="632" y="268"/>
                  </a:lnTo>
                  <a:lnTo>
                    <a:pt x="666" y="268"/>
                  </a:lnTo>
                  <a:lnTo>
                    <a:pt x="674" y="259"/>
                  </a:lnTo>
                  <a:lnTo>
                    <a:pt x="683" y="249"/>
                  </a:lnTo>
                  <a:lnTo>
                    <a:pt x="683" y="211"/>
                  </a:lnTo>
                  <a:lnTo>
                    <a:pt x="666" y="172"/>
                  </a:lnTo>
                  <a:lnTo>
                    <a:pt x="649" y="134"/>
                  </a:lnTo>
                  <a:lnTo>
                    <a:pt x="632" y="115"/>
                  </a:lnTo>
                  <a:lnTo>
                    <a:pt x="589" y="67"/>
                  </a:lnTo>
                  <a:lnTo>
                    <a:pt x="555" y="48"/>
                  </a:lnTo>
                  <a:lnTo>
                    <a:pt x="521" y="48"/>
                  </a:lnTo>
                  <a:lnTo>
                    <a:pt x="486" y="48"/>
                  </a:lnTo>
                  <a:lnTo>
                    <a:pt x="452" y="48"/>
                  </a:lnTo>
                  <a:lnTo>
                    <a:pt x="418" y="48"/>
                  </a:lnTo>
                  <a:lnTo>
                    <a:pt x="384" y="48"/>
                  </a:lnTo>
                  <a:lnTo>
                    <a:pt x="367" y="67"/>
                  </a:lnTo>
                  <a:lnTo>
                    <a:pt x="367" y="115"/>
                  </a:lnTo>
                  <a:lnTo>
                    <a:pt x="350" y="153"/>
                  </a:lnTo>
                  <a:lnTo>
                    <a:pt x="324" y="192"/>
                  </a:lnTo>
                  <a:lnTo>
                    <a:pt x="324" y="230"/>
                  </a:lnTo>
                  <a:lnTo>
                    <a:pt x="350" y="268"/>
                  </a:lnTo>
                  <a:lnTo>
                    <a:pt x="350" y="307"/>
                  </a:lnTo>
                  <a:lnTo>
                    <a:pt x="384" y="326"/>
                  </a:lnTo>
                  <a:lnTo>
                    <a:pt x="393" y="336"/>
                  </a:lnTo>
                  <a:lnTo>
                    <a:pt x="427" y="336"/>
                  </a:lnTo>
                  <a:lnTo>
                    <a:pt x="435" y="336"/>
                  </a:lnTo>
                  <a:lnTo>
                    <a:pt x="444" y="336"/>
                  </a:lnTo>
                  <a:lnTo>
                    <a:pt x="452" y="326"/>
                  </a:lnTo>
                  <a:lnTo>
                    <a:pt x="461" y="316"/>
                  </a:lnTo>
                  <a:lnTo>
                    <a:pt x="469" y="316"/>
                  </a:lnTo>
                  <a:lnTo>
                    <a:pt x="469" y="307"/>
                  </a:lnTo>
                  <a:lnTo>
                    <a:pt x="469" y="297"/>
                  </a:lnTo>
                  <a:lnTo>
                    <a:pt x="461" y="297"/>
                  </a:lnTo>
                  <a:lnTo>
                    <a:pt x="452" y="297"/>
                  </a:lnTo>
                  <a:lnTo>
                    <a:pt x="444" y="288"/>
                  </a:lnTo>
                  <a:lnTo>
                    <a:pt x="435" y="297"/>
                  </a:lnTo>
                  <a:lnTo>
                    <a:pt x="427" y="297"/>
                  </a:lnTo>
                  <a:lnTo>
                    <a:pt x="427" y="307"/>
                  </a:lnTo>
                  <a:lnTo>
                    <a:pt x="427" y="316"/>
                  </a:lnTo>
                  <a:lnTo>
                    <a:pt x="427" y="326"/>
                  </a:lnTo>
                  <a:lnTo>
                    <a:pt x="427" y="336"/>
                  </a:lnTo>
                  <a:lnTo>
                    <a:pt x="444" y="355"/>
                  </a:lnTo>
                  <a:lnTo>
                    <a:pt x="478" y="374"/>
                  </a:lnTo>
                  <a:lnTo>
                    <a:pt x="512" y="374"/>
                  </a:lnTo>
                  <a:lnTo>
                    <a:pt x="546" y="403"/>
                  </a:lnTo>
                  <a:lnTo>
                    <a:pt x="580" y="355"/>
                  </a:lnTo>
                  <a:lnTo>
                    <a:pt x="623" y="355"/>
                  </a:lnTo>
                  <a:lnTo>
                    <a:pt x="623" y="316"/>
                  </a:lnTo>
                  <a:lnTo>
                    <a:pt x="623" y="278"/>
                  </a:lnTo>
                  <a:lnTo>
                    <a:pt x="623" y="240"/>
                  </a:lnTo>
                  <a:lnTo>
                    <a:pt x="606" y="201"/>
                  </a:lnTo>
                  <a:lnTo>
                    <a:pt x="563" y="163"/>
                  </a:lnTo>
                  <a:lnTo>
                    <a:pt x="529" y="144"/>
                  </a:lnTo>
                  <a:lnTo>
                    <a:pt x="521" y="144"/>
                  </a:lnTo>
                  <a:lnTo>
                    <a:pt x="512" y="144"/>
                  </a:lnTo>
                  <a:lnTo>
                    <a:pt x="504" y="144"/>
                  </a:lnTo>
                  <a:lnTo>
                    <a:pt x="495" y="153"/>
                  </a:lnTo>
                  <a:lnTo>
                    <a:pt x="486" y="153"/>
                  </a:lnTo>
                  <a:lnTo>
                    <a:pt x="486" y="163"/>
                  </a:lnTo>
                  <a:lnTo>
                    <a:pt x="478" y="172"/>
                  </a:lnTo>
                  <a:lnTo>
                    <a:pt x="478" y="182"/>
                  </a:lnTo>
                  <a:lnTo>
                    <a:pt x="486" y="192"/>
                  </a:lnTo>
                  <a:lnTo>
                    <a:pt x="495" y="201"/>
                  </a:lnTo>
                  <a:lnTo>
                    <a:pt x="504" y="211"/>
                  </a:lnTo>
                  <a:lnTo>
                    <a:pt x="538" y="230"/>
                  </a:lnTo>
                  <a:lnTo>
                    <a:pt x="572" y="230"/>
                  </a:lnTo>
                  <a:lnTo>
                    <a:pt x="614" y="230"/>
                  </a:lnTo>
                  <a:lnTo>
                    <a:pt x="649" y="230"/>
                  </a:lnTo>
                  <a:lnTo>
                    <a:pt x="683" y="230"/>
                  </a:lnTo>
                  <a:lnTo>
                    <a:pt x="717" y="192"/>
                  </a:lnTo>
                  <a:lnTo>
                    <a:pt x="751" y="153"/>
                  </a:lnTo>
                  <a:lnTo>
                    <a:pt x="751" y="144"/>
                  </a:lnTo>
                  <a:lnTo>
                    <a:pt x="751" y="134"/>
                  </a:lnTo>
                  <a:lnTo>
                    <a:pt x="751" y="124"/>
                  </a:lnTo>
                  <a:lnTo>
                    <a:pt x="742" y="115"/>
                  </a:lnTo>
                  <a:lnTo>
                    <a:pt x="734" y="115"/>
                  </a:lnTo>
                  <a:lnTo>
                    <a:pt x="725" y="115"/>
                  </a:lnTo>
                  <a:lnTo>
                    <a:pt x="717" y="115"/>
                  </a:lnTo>
                  <a:lnTo>
                    <a:pt x="708" y="115"/>
                  </a:lnTo>
                  <a:lnTo>
                    <a:pt x="700" y="124"/>
                  </a:lnTo>
                  <a:lnTo>
                    <a:pt x="691" y="134"/>
                  </a:lnTo>
                  <a:lnTo>
                    <a:pt x="691" y="144"/>
                  </a:lnTo>
                  <a:lnTo>
                    <a:pt x="691" y="153"/>
                  </a:lnTo>
                  <a:lnTo>
                    <a:pt x="700" y="163"/>
                  </a:lnTo>
                  <a:lnTo>
                    <a:pt x="700" y="172"/>
                  </a:lnTo>
                  <a:lnTo>
                    <a:pt x="717" y="192"/>
                  </a:lnTo>
                  <a:lnTo>
                    <a:pt x="751" y="211"/>
                  </a:lnTo>
                  <a:lnTo>
                    <a:pt x="785" y="230"/>
                  </a:lnTo>
                  <a:lnTo>
                    <a:pt x="819" y="230"/>
                  </a:lnTo>
                  <a:lnTo>
                    <a:pt x="905" y="259"/>
                  </a:lnTo>
                  <a:lnTo>
                    <a:pt x="939" y="259"/>
                  </a:lnTo>
                  <a:lnTo>
                    <a:pt x="1016" y="259"/>
                  </a:lnTo>
                  <a:lnTo>
                    <a:pt x="1050" y="259"/>
                  </a:lnTo>
                  <a:lnTo>
                    <a:pt x="1084" y="220"/>
                  </a:lnTo>
                  <a:lnTo>
                    <a:pt x="1092" y="211"/>
                  </a:lnTo>
                  <a:lnTo>
                    <a:pt x="1092" y="201"/>
                  </a:lnTo>
                  <a:lnTo>
                    <a:pt x="1084" y="201"/>
                  </a:lnTo>
                  <a:lnTo>
                    <a:pt x="1084" y="192"/>
                  </a:lnTo>
                  <a:lnTo>
                    <a:pt x="1075" y="182"/>
                  </a:lnTo>
                  <a:lnTo>
                    <a:pt x="1075" y="192"/>
                  </a:lnTo>
                  <a:lnTo>
                    <a:pt x="1075" y="201"/>
                  </a:lnTo>
                  <a:lnTo>
                    <a:pt x="1075" y="211"/>
                  </a:lnTo>
                  <a:lnTo>
                    <a:pt x="1075" y="220"/>
                  </a:lnTo>
                  <a:lnTo>
                    <a:pt x="1075" y="230"/>
                  </a:lnTo>
                  <a:lnTo>
                    <a:pt x="1084" y="240"/>
                  </a:lnTo>
                  <a:lnTo>
                    <a:pt x="1092" y="249"/>
                  </a:lnTo>
                  <a:lnTo>
                    <a:pt x="1101" y="259"/>
                  </a:lnTo>
                  <a:lnTo>
                    <a:pt x="1144" y="259"/>
                  </a:lnTo>
                  <a:lnTo>
                    <a:pt x="1178" y="259"/>
                  </a:lnTo>
                  <a:lnTo>
                    <a:pt x="1212" y="259"/>
                  </a:lnTo>
                  <a:lnTo>
                    <a:pt x="1246" y="240"/>
                  </a:lnTo>
                  <a:lnTo>
                    <a:pt x="1280" y="201"/>
                  </a:lnTo>
                  <a:lnTo>
                    <a:pt x="1289" y="192"/>
                  </a:lnTo>
                  <a:lnTo>
                    <a:pt x="1289" y="182"/>
                  </a:lnTo>
                  <a:lnTo>
                    <a:pt x="1289" y="172"/>
                  </a:lnTo>
                  <a:lnTo>
                    <a:pt x="1289" y="163"/>
                  </a:lnTo>
                  <a:lnTo>
                    <a:pt x="1289" y="153"/>
                  </a:lnTo>
                  <a:lnTo>
                    <a:pt x="1254" y="134"/>
                  </a:lnTo>
                  <a:lnTo>
                    <a:pt x="1203" y="67"/>
                  </a:lnTo>
                  <a:lnTo>
                    <a:pt x="1126" y="38"/>
                  </a:lnTo>
                  <a:lnTo>
                    <a:pt x="1041" y="0"/>
                  </a:lnTo>
                  <a:lnTo>
                    <a:pt x="1007" y="0"/>
                  </a:lnTo>
                  <a:lnTo>
                    <a:pt x="973" y="0"/>
                  </a:lnTo>
                  <a:lnTo>
                    <a:pt x="939" y="0"/>
                  </a:lnTo>
                  <a:lnTo>
                    <a:pt x="905" y="0"/>
                  </a:lnTo>
                  <a:lnTo>
                    <a:pt x="905" y="38"/>
                  </a:lnTo>
                  <a:lnTo>
                    <a:pt x="870" y="76"/>
                  </a:lnTo>
                  <a:lnTo>
                    <a:pt x="870" y="86"/>
                  </a:lnTo>
                  <a:lnTo>
                    <a:pt x="870" y="105"/>
                  </a:lnTo>
                  <a:lnTo>
                    <a:pt x="870" y="115"/>
                  </a:lnTo>
                  <a:lnTo>
                    <a:pt x="870" y="124"/>
                  </a:lnTo>
                  <a:lnTo>
                    <a:pt x="862" y="115"/>
                  </a:lnTo>
                  <a:lnTo>
                    <a:pt x="836" y="67"/>
                  </a:lnTo>
                  <a:lnTo>
                    <a:pt x="802" y="48"/>
                  </a:lnTo>
                  <a:lnTo>
                    <a:pt x="768" y="48"/>
                  </a:lnTo>
                  <a:lnTo>
                    <a:pt x="734" y="48"/>
                  </a:lnTo>
                  <a:lnTo>
                    <a:pt x="700" y="48"/>
                  </a:lnTo>
                  <a:lnTo>
                    <a:pt x="666" y="67"/>
                  </a:lnTo>
                  <a:lnTo>
                    <a:pt x="632" y="115"/>
                  </a:lnTo>
                  <a:lnTo>
                    <a:pt x="614" y="153"/>
                  </a:lnTo>
                  <a:lnTo>
                    <a:pt x="589" y="192"/>
                  </a:lnTo>
                  <a:lnTo>
                    <a:pt x="555" y="230"/>
                  </a:lnTo>
                  <a:lnTo>
                    <a:pt x="555" y="268"/>
                  </a:lnTo>
                  <a:lnTo>
                    <a:pt x="563" y="278"/>
                  </a:lnTo>
                  <a:lnTo>
                    <a:pt x="563" y="316"/>
                  </a:lnTo>
                  <a:lnTo>
                    <a:pt x="572" y="316"/>
                  </a:lnTo>
                  <a:lnTo>
                    <a:pt x="580" y="326"/>
                  </a:lnTo>
                  <a:lnTo>
                    <a:pt x="589" y="326"/>
                  </a:lnTo>
                  <a:lnTo>
                    <a:pt x="589" y="316"/>
                  </a:lnTo>
                  <a:lnTo>
                    <a:pt x="572" y="278"/>
                  </a:lnTo>
                  <a:lnTo>
                    <a:pt x="563" y="278"/>
                  </a:lnTo>
                  <a:lnTo>
                    <a:pt x="555" y="268"/>
                  </a:lnTo>
                  <a:lnTo>
                    <a:pt x="546" y="278"/>
                  </a:lnTo>
                  <a:lnTo>
                    <a:pt x="538" y="278"/>
                  </a:lnTo>
                  <a:lnTo>
                    <a:pt x="538" y="288"/>
                  </a:lnTo>
                  <a:lnTo>
                    <a:pt x="529" y="297"/>
                  </a:lnTo>
                  <a:lnTo>
                    <a:pt x="529" y="336"/>
                  </a:lnTo>
                  <a:lnTo>
                    <a:pt x="529" y="374"/>
                  </a:lnTo>
                  <a:lnTo>
                    <a:pt x="538" y="384"/>
                  </a:lnTo>
                  <a:lnTo>
                    <a:pt x="538" y="403"/>
                  </a:lnTo>
                  <a:lnTo>
                    <a:pt x="546" y="403"/>
                  </a:lnTo>
                  <a:lnTo>
                    <a:pt x="555" y="412"/>
                  </a:lnTo>
                  <a:lnTo>
                    <a:pt x="563" y="412"/>
                  </a:lnTo>
                  <a:lnTo>
                    <a:pt x="563" y="403"/>
                  </a:lnTo>
                  <a:lnTo>
                    <a:pt x="563" y="355"/>
                  </a:lnTo>
                  <a:lnTo>
                    <a:pt x="555" y="345"/>
                  </a:lnTo>
                  <a:lnTo>
                    <a:pt x="538" y="307"/>
                  </a:lnTo>
                  <a:lnTo>
                    <a:pt x="504" y="307"/>
                  </a:lnTo>
                  <a:lnTo>
                    <a:pt x="469" y="307"/>
                  </a:lnTo>
                  <a:lnTo>
                    <a:pt x="461" y="316"/>
                  </a:lnTo>
                  <a:lnTo>
                    <a:pt x="427" y="336"/>
                  </a:lnTo>
                  <a:lnTo>
                    <a:pt x="393" y="374"/>
                  </a:lnTo>
                  <a:lnTo>
                    <a:pt x="384" y="384"/>
                  </a:lnTo>
                  <a:lnTo>
                    <a:pt x="384" y="403"/>
                  </a:lnTo>
                  <a:lnTo>
                    <a:pt x="384" y="412"/>
                  </a:lnTo>
                  <a:lnTo>
                    <a:pt x="384" y="422"/>
                  </a:lnTo>
                  <a:lnTo>
                    <a:pt x="384" y="432"/>
                  </a:lnTo>
                  <a:lnTo>
                    <a:pt x="393" y="441"/>
                  </a:lnTo>
                  <a:lnTo>
                    <a:pt x="393" y="451"/>
                  </a:lnTo>
                  <a:lnTo>
                    <a:pt x="401" y="451"/>
                  </a:lnTo>
                </a:path>
              </a:pathLst>
            </a:custGeom>
            <a:noFill/>
            <a:ln w="26988">
              <a:solidFill>
                <a:srgbClr val="00B4FF"/>
              </a:solidFill>
              <a:round/>
              <a:headEnd/>
              <a:tailEnd/>
            </a:ln>
          </p:spPr>
          <p:txBody>
            <a:bodyPr/>
            <a:lstStyle/>
            <a:p>
              <a:endParaRPr lang="fr-FR"/>
            </a:p>
          </p:txBody>
        </p:sp>
        <p:sp>
          <p:nvSpPr>
            <p:cNvPr id="11286" name="Oval 1036"/>
            <p:cNvSpPr>
              <a:spLocks noChangeArrowheads="1"/>
            </p:cNvSpPr>
            <p:nvPr/>
          </p:nvSpPr>
          <p:spPr bwMode="auto">
            <a:xfrm>
              <a:off x="6421614" y="2308057"/>
              <a:ext cx="91722" cy="68722"/>
            </a:xfrm>
            <a:prstGeom prst="ellipse">
              <a:avLst/>
            </a:prstGeom>
            <a:solidFill>
              <a:srgbClr val="FF0000"/>
            </a:solidFill>
            <a:ln w="14288">
              <a:solidFill>
                <a:srgbClr val="FF0000"/>
              </a:solidFill>
              <a:round/>
              <a:headEnd/>
              <a:tailEnd/>
            </a:ln>
          </p:spPr>
          <p:txBody>
            <a:bodyPr/>
            <a:lstStyle/>
            <a:p>
              <a:endParaRPr lang="fr-FR">
                <a:latin typeface="Calibri" pitchFamily="34" charset="0"/>
              </a:endParaRPr>
            </a:p>
          </p:txBody>
        </p:sp>
        <p:sp>
          <p:nvSpPr>
            <p:cNvPr id="11287" name="Oval 1037"/>
            <p:cNvSpPr>
              <a:spLocks noChangeArrowheads="1"/>
            </p:cNvSpPr>
            <p:nvPr/>
          </p:nvSpPr>
          <p:spPr bwMode="auto">
            <a:xfrm>
              <a:off x="5809192" y="1948496"/>
              <a:ext cx="91722" cy="68722"/>
            </a:xfrm>
            <a:prstGeom prst="ellipse">
              <a:avLst/>
            </a:prstGeom>
            <a:solidFill>
              <a:srgbClr val="FF0000"/>
            </a:solidFill>
            <a:ln w="14288">
              <a:solidFill>
                <a:srgbClr val="FF0000"/>
              </a:solidFill>
              <a:round/>
              <a:headEnd/>
              <a:tailEnd/>
            </a:ln>
          </p:spPr>
          <p:txBody>
            <a:bodyPr/>
            <a:lstStyle/>
            <a:p>
              <a:endParaRPr lang="fr-FR">
                <a:latin typeface="Calibri" pitchFamily="34" charset="0"/>
              </a:endParaRPr>
            </a:p>
          </p:txBody>
        </p:sp>
        <p:sp>
          <p:nvSpPr>
            <p:cNvPr id="11288" name="Oval 1038"/>
            <p:cNvSpPr>
              <a:spLocks noChangeArrowheads="1"/>
            </p:cNvSpPr>
            <p:nvPr/>
          </p:nvSpPr>
          <p:spPr bwMode="auto">
            <a:xfrm>
              <a:off x="6602236" y="2708115"/>
              <a:ext cx="91722" cy="68722"/>
            </a:xfrm>
            <a:prstGeom prst="ellipse">
              <a:avLst/>
            </a:prstGeom>
            <a:solidFill>
              <a:schemeClr val="accent2"/>
            </a:solidFill>
            <a:ln w="14288">
              <a:solidFill>
                <a:schemeClr val="accent2"/>
              </a:solidFill>
              <a:round/>
              <a:headEnd/>
              <a:tailEnd/>
            </a:ln>
          </p:spPr>
          <p:txBody>
            <a:bodyPr/>
            <a:lstStyle/>
            <a:p>
              <a:endParaRPr lang="fr-FR">
                <a:latin typeface="Calibri" pitchFamily="34" charset="0"/>
              </a:endParaRPr>
            </a:p>
          </p:txBody>
        </p:sp>
        <p:sp>
          <p:nvSpPr>
            <p:cNvPr id="11289" name="Oval 1039"/>
            <p:cNvSpPr>
              <a:spLocks noChangeArrowheads="1"/>
            </p:cNvSpPr>
            <p:nvPr/>
          </p:nvSpPr>
          <p:spPr bwMode="auto">
            <a:xfrm>
              <a:off x="5337881" y="2119073"/>
              <a:ext cx="91722" cy="68722"/>
            </a:xfrm>
            <a:prstGeom prst="ellipse">
              <a:avLst/>
            </a:prstGeom>
            <a:solidFill>
              <a:schemeClr val="accent2"/>
            </a:solidFill>
            <a:ln w="14288">
              <a:solidFill>
                <a:schemeClr val="accent2"/>
              </a:solidFill>
              <a:round/>
              <a:headEnd/>
              <a:tailEnd/>
            </a:ln>
          </p:spPr>
          <p:txBody>
            <a:bodyPr/>
            <a:lstStyle/>
            <a:p>
              <a:endParaRPr lang="fr-FR">
                <a:latin typeface="Calibri" pitchFamily="34" charset="0"/>
              </a:endParaRPr>
            </a:p>
          </p:txBody>
        </p:sp>
        <p:sp>
          <p:nvSpPr>
            <p:cNvPr id="11290" name="Oval 1040"/>
            <p:cNvSpPr>
              <a:spLocks noChangeArrowheads="1"/>
            </p:cNvSpPr>
            <p:nvPr/>
          </p:nvSpPr>
          <p:spPr bwMode="auto">
            <a:xfrm>
              <a:off x="7233003" y="2308057"/>
              <a:ext cx="91722" cy="68722"/>
            </a:xfrm>
            <a:prstGeom prst="ellipse">
              <a:avLst/>
            </a:prstGeom>
            <a:solidFill>
              <a:schemeClr val="accent2"/>
            </a:solidFill>
            <a:ln w="14288">
              <a:solidFill>
                <a:schemeClr val="accent2"/>
              </a:solidFill>
              <a:round/>
              <a:headEnd/>
              <a:tailEnd/>
            </a:ln>
          </p:spPr>
          <p:txBody>
            <a:bodyPr/>
            <a:lstStyle/>
            <a:p>
              <a:endParaRPr lang="fr-FR">
                <a:latin typeface="Calibri" pitchFamily="34" charset="0"/>
              </a:endParaRPr>
            </a:p>
          </p:txBody>
        </p:sp>
        <p:sp>
          <p:nvSpPr>
            <p:cNvPr id="11291" name="Oval 1041"/>
            <p:cNvSpPr>
              <a:spLocks noChangeArrowheads="1"/>
            </p:cNvSpPr>
            <p:nvPr/>
          </p:nvSpPr>
          <p:spPr bwMode="auto">
            <a:xfrm>
              <a:off x="6421614" y="1982857"/>
              <a:ext cx="91722" cy="68722"/>
            </a:xfrm>
            <a:prstGeom prst="ellipse">
              <a:avLst/>
            </a:prstGeom>
            <a:solidFill>
              <a:schemeClr val="accent2"/>
            </a:solidFill>
            <a:ln w="14288">
              <a:solidFill>
                <a:schemeClr val="accent2"/>
              </a:solidFill>
              <a:round/>
              <a:headEnd/>
              <a:tailEnd/>
            </a:ln>
          </p:spPr>
          <p:txBody>
            <a:bodyPr/>
            <a:lstStyle/>
            <a:p>
              <a:endParaRPr lang="fr-FR">
                <a:latin typeface="Calibri" pitchFamily="34" charset="0"/>
              </a:endParaRPr>
            </a:p>
          </p:txBody>
        </p:sp>
      </p:grpSp>
      <p:sp>
        <p:nvSpPr>
          <p:cNvPr id="11268" name="Rectangle 1042"/>
          <p:cNvSpPr>
            <a:spLocks noChangeArrowheads="1"/>
          </p:cNvSpPr>
          <p:nvPr/>
        </p:nvSpPr>
        <p:spPr bwMode="auto">
          <a:xfrm>
            <a:off x="4553678" y="1408115"/>
            <a:ext cx="1773371" cy="461665"/>
          </a:xfrm>
          <a:prstGeom prst="rect">
            <a:avLst/>
          </a:prstGeom>
          <a:noFill/>
          <a:ln w="9525">
            <a:noFill/>
            <a:miter lim="800000"/>
            <a:headEnd/>
            <a:tailEnd/>
          </a:ln>
        </p:spPr>
        <p:txBody>
          <a:bodyPr wrap="none">
            <a:spAutoFit/>
          </a:bodyPr>
          <a:lstStyle/>
          <a:p>
            <a:pPr algn="ctr"/>
            <a:r>
              <a:rPr lang="fr-FR" sz="2400" b="1" dirty="0">
                <a:solidFill>
                  <a:srgbClr val="0000FF"/>
                </a:solidFill>
                <a:latin typeface="Calibri" panose="020F0502020204030204" pitchFamily="34" charset="0"/>
                <a:cs typeface="Calibri" panose="020F0502020204030204" pitchFamily="34" charset="0"/>
              </a:rPr>
              <a:t>22287 </a:t>
            </a:r>
            <a:r>
              <a:rPr lang="fr-FR" sz="2400" b="1" dirty="0" err="1">
                <a:solidFill>
                  <a:srgbClr val="0000FF"/>
                </a:solidFill>
                <a:latin typeface="Calibri" panose="020F0502020204030204" pitchFamily="34" charset="0"/>
                <a:cs typeface="Calibri" panose="020F0502020204030204" pitchFamily="34" charset="0"/>
              </a:rPr>
              <a:t>genes</a:t>
            </a:r>
            <a:endParaRPr lang="fr-FR" sz="2400" b="1" dirty="0">
              <a:solidFill>
                <a:srgbClr val="0000FF"/>
              </a:solidFill>
              <a:latin typeface="Calibri" panose="020F0502020204030204" pitchFamily="34" charset="0"/>
              <a:cs typeface="Calibri" panose="020F0502020204030204" pitchFamily="34" charset="0"/>
            </a:endParaRPr>
          </a:p>
        </p:txBody>
      </p:sp>
      <p:sp>
        <p:nvSpPr>
          <p:cNvPr id="11269" name="Line 1045"/>
          <p:cNvSpPr>
            <a:spLocks noChangeShapeType="1"/>
          </p:cNvSpPr>
          <p:nvPr/>
        </p:nvSpPr>
        <p:spPr bwMode="auto">
          <a:xfrm flipH="1">
            <a:off x="6988175" y="3378202"/>
            <a:ext cx="776288" cy="436563"/>
          </a:xfrm>
          <a:prstGeom prst="line">
            <a:avLst/>
          </a:prstGeom>
          <a:noFill/>
          <a:ln w="38100">
            <a:solidFill>
              <a:srgbClr val="FF0000"/>
            </a:solidFill>
            <a:round/>
            <a:headEnd type="none" w="sm" len="sm"/>
            <a:tailEnd type="triangle" w="sm" len="sm"/>
          </a:ln>
        </p:spPr>
        <p:txBody>
          <a:bodyPr/>
          <a:lstStyle/>
          <a:p>
            <a:endParaRPr lang="fr-FR"/>
          </a:p>
        </p:txBody>
      </p:sp>
      <p:sp>
        <p:nvSpPr>
          <p:cNvPr id="11270" name="Line 1046"/>
          <p:cNvSpPr>
            <a:spLocks noChangeShapeType="1"/>
          </p:cNvSpPr>
          <p:nvPr/>
        </p:nvSpPr>
        <p:spPr bwMode="auto">
          <a:xfrm>
            <a:off x="8285164" y="3398840"/>
            <a:ext cx="701675" cy="415925"/>
          </a:xfrm>
          <a:prstGeom prst="line">
            <a:avLst/>
          </a:prstGeom>
          <a:noFill/>
          <a:ln w="38100">
            <a:solidFill>
              <a:srgbClr val="FF0000"/>
            </a:solidFill>
            <a:round/>
            <a:headEnd type="none" w="sm" len="sm"/>
            <a:tailEnd type="triangle" w="sm" len="sm"/>
          </a:ln>
        </p:spPr>
        <p:txBody>
          <a:bodyPr/>
          <a:lstStyle/>
          <a:p>
            <a:endParaRPr lang="fr-FR"/>
          </a:p>
        </p:txBody>
      </p:sp>
      <p:sp>
        <p:nvSpPr>
          <p:cNvPr id="5129" name="Text Box 1047"/>
          <p:cNvSpPr txBox="1">
            <a:spLocks noChangeArrowheads="1"/>
          </p:cNvSpPr>
          <p:nvPr/>
        </p:nvSpPr>
        <p:spPr bwMode="auto">
          <a:xfrm>
            <a:off x="5259684" y="3751264"/>
            <a:ext cx="2407646" cy="1692771"/>
          </a:xfrm>
          <a:prstGeom prst="rect">
            <a:avLst/>
          </a:prstGeom>
          <a:noFill/>
          <a:ln w="12700">
            <a:noFill/>
            <a:miter lim="800000"/>
            <a:headEnd type="none" w="sm" len="sm"/>
            <a:tailEnd type="none" w="sm" len="sm"/>
          </a:ln>
        </p:spPr>
        <p:txBody>
          <a:bodyPr wrap="none">
            <a:spAutoFit/>
          </a:bodyPr>
          <a:lstStyle/>
          <a:p>
            <a:pPr algn="ctr" defTabSz="762000" eaLnBrk="0" hangingPunct="0">
              <a:defRPr/>
            </a:pPr>
            <a:r>
              <a:rPr lang="fr-FR" sz="2000" b="1" dirty="0">
                <a:cs typeface="Arial" pitchFamily="34" charset="0"/>
              </a:rPr>
              <a:t>&lt; 15  </a:t>
            </a:r>
          </a:p>
          <a:p>
            <a:pPr algn="ctr" defTabSz="762000" eaLnBrk="0" hangingPunct="0">
              <a:defRPr/>
            </a:pPr>
            <a:r>
              <a:rPr lang="fr-FR" sz="2000" b="1" dirty="0">
                <a:cs typeface="Arial" pitchFamily="34" charset="0"/>
              </a:rPr>
              <a:t>initiation, </a:t>
            </a:r>
          </a:p>
          <a:p>
            <a:pPr algn="ctr" defTabSz="762000" eaLnBrk="0" hangingPunct="0">
              <a:defRPr/>
            </a:pPr>
            <a:r>
              <a:rPr lang="fr-FR" sz="2000" b="1" dirty="0">
                <a:cs typeface="Arial" pitchFamily="34" charset="0"/>
              </a:rPr>
              <a:t>progression </a:t>
            </a:r>
          </a:p>
          <a:p>
            <a:pPr algn="ctr" defTabSz="762000" eaLnBrk="0" hangingPunct="0">
              <a:defRPr/>
            </a:pPr>
            <a:r>
              <a:rPr lang="fr-FR" sz="2000" b="1" dirty="0" err="1">
                <a:cs typeface="Arial" pitchFamily="34" charset="0"/>
              </a:rPr>
              <a:t>Tumor</a:t>
            </a:r>
            <a:r>
              <a:rPr lang="fr-FR" sz="2000" b="1" dirty="0">
                <a:cs typeface="Arial" pitchFamily="34" charset="0"/>
              </a:rPr>
              <a:t> </a:t>
            </a:r>
            <a:r>
              <a:rPr lang="fr-FR" sz="2000" b="1" dirty="0" err="1">
                <a:cs typeface="Arial" pitchFamily="34" charset="0"/>
              </a:rPr>
              <a:t>surviving</a:t>
            </a:r>
            <a:endParaRPr lang="fr-FR" sz="2000" b="1" dirty="0">
              <a:cs typeface="Arial" pitchFamily="34" charset="0"/>
            </a:endParaRPr>
          </a:p>
          <a:p>
            <a:pPr algn="ctr" defTabSz="762000" eaLnBrk="0" hangingPunct="0">
              <a:defRPr/>
            </a:pPr>
            <a:r>
              <a:rPr lang="fr-FR" sz="2400" b="1" i="1" dirty="0">
                <a:solidFill>
                  <a:srgbClr val="0000FF"/>
                </a:solidFill>
                <a:effectLst>
                  <a:outerShdw blurRad="38100" dist="38100" dir="2700000" algn="tl">
                    <a:srgbClr val="000000">
                      <a:alpha val="43137"/>
                    </a:srgbClr>
                  </a:outerShdw>
                </a:effectLst>
                <a:cs typeface="Arial" pitchFamily="34" charset="0"/>
              </a:rPr>
              <a:t>Driver mutations</a:t>
            </a:r>
            <a:r>
              <a:rPr lang="fr-FR" sz="2400" b="1" dirty="0">
                <a:solidFill>
                  <a:srgbClr val="0000FF"/>
                </a:solidFill>
                <a:effectLst>
                  <a:outerShdw blurRad="38100" dist="38100" dir="2700000" algn="tl">
                    <a:srgbClr val="000000">
                      <a:alpha val="43137"/>
                    </a:srgbClr>
                  </a:outerShdw>
                </a:effectLst>
                <a:cs typeface="Arial" pitchFamily="34" charset="0"/>
              </a:rPr>
              <a:t> </a:t>
            </a:r>
          </a:p>
        </p:txBody>
      </p:sp>
      <p:sp>
        <p:nvSpPr>
          <p:cNvPr id="11272" name="Text Box 1048"/>
          <p:cNvSpPr txBox="1">
            <a:spLocks noChangeArrowheads="1"/>
          </p:cNvSpPr>
          <p:nvPr/>
        </p:nvSpPr>
        <p:spPr bwMode="auto">
          <a:xfrm>
            <a:off x="7741910" y="3759200"/>
            <a:ext cx="2924840" cy="1077218"/>
          </a:xfrm>
          <a:prstGeom prst="rect">
            <a:avLst/>
          </a:prstGeom>
          <a:noFill/>
          <a:ln w="12700">
            <a:noFill/>
            <a:miter lim="800000"/>
            <a:headEnd type="none" w="sm" len="sm"/>
            <a:tailEnd type="none" w="sm" len="sm"/>
          </a:ln>
        </p:spPr>
        <p:txBody>
          <a:bodyPr wrap="none">
            <a:spAutoFit/>
          </a:bodyPr>
          <a:lstStyle/>
          <a:p>
            <a:pPr algn="ctr" defTabSz="762000" eaLnBrk="0" hangingPunct="0"/>
            <a:r>
              <a:rPr lang="fr-FR" sz="2000" b="1" dirty="0">
                <a:latin typeface="Calibri" pitchFamily="34" charset="0"/>
              </a:rPr>
              <a:t>80</a:t>
            </a:r>
          </a:p>
          <a:p>
            <a:pPr algn="ctr" defTabSz="762000" eaLnBrk="0" hangingPunct="0"/>
            <a:r>
              <a:rPr lang="fr-FR" sz="2000" b="1" dirty="0">
                <a:latin typeface="Calibri" pitchFamily="34" charset="0"/>
              </a:rPr>
              <a:t>Due to </a:t>
            </a:r>
            <a:r>
              <a:rPr lang="fr-FR" sz="2000" b="1" dirty="0" err="1">
                <a:latin typeface="Calibri" pitchFamily="34" charset="0"/>
              </a:rPr>
              <a:t>genetic</a:t>
            </a:r>
            <a:r>
              <a:rPr lang="fr-FR" sz="2000" b="1" dirty="0">
                <a:latin typeface="Calibri" pitchFamily="34" charset="0"/>
              </a:rPr>
              <a:t> </a:t>
            </a:r>
            <a:r>
              <a:rPr lang="fr-FR" sz="2000" b="1" dirty="0" err="1">
                <a:latin typeface="Calibri" pitchFamily="34" charset="0"/>
              </a:rPr>
              <a:t>instability</a:t>
            </a:r>
            <a:endParaRPr lang="fr-FR" sz="2000" b="1" dirty="0">
              <a:latin typeface="Calibri" pitchFamily="34" charset="0"/>
            </a:endParaRPr>
          </a:p>
          <a:p>
            <a:pPr algn="ctr" defTabSz="762000" eaLnBrk="0" hangingPunct="0"/>
            <a:r>
              <a:rPr lang="fr-FR" sz="2400" b="1" i="1" dirty="0" err="1">
                <a:solidFill>
                  <a:srgbClr val="0000FF"/>
                </a:solidFill>
                <a:latin typeface="Calibri" pitchFamily="34" charset="0"/>
              </a:rPr>
              <a:t>Passenger</a:t>
            </a:r>
            <a:r>
              <a:rPr lang="fr-FR" sz="2400" b="1" i="1" dirty="0">
                <a:solidFill>
                  <a:srgbClr val="0000FF"/>
                </a:solidFill>
                <a:latin typeface="Calibri" pitchFamily="34" charset="0"/>
              </a:rPr>
              <a:t> mutations</a:t>
            </a:r>
            <a:r>
              <a:rPr lang="fr-FR" sz="2400" b="1" dirty="0">
                <a:solidFill>
                  <a:srgbClr val="0000FF"/>
                </a:solidFill>
                <a:latin typeface="Calibri" pitchFamily="34" charset="0"/>
              </a:rPr>
              <a:t> </a:t>
            </a:r>
          </a:p>
        </p:txBody>
      </p:sp>
      <p:sp>
        <p:nvSpPr>
          <p:cNvPr id="11275" name="Rectangle 1063"/>
          <p:cNvSpPr>
            <a:spLocks noChangeArrowheads="1"/>
          </p:cNvSpPr>
          <p:nvPr/>
        </p:nvSpPr>
        <p:spPr bwMode="auto">
          <a:xfrm>
            <a:off x="6970612" y="6338195"/>
            <a:ext cx="3630930" cy="461665"/>
          </a:xfrm>
          <a:prstGeom prst="rect">
            <a:avLst/>
          </a:prstGeom>
          <a:noFill/>
          <a:ln w="12700">
            <a:noFill/>
            <a:miter lim="800000"/>
            <a:headEnd type="none" w="sm" len="sm"/>
            <a:tailEnd type="none" w="sm" len="sm"/>
          </a:ln>
        </p:spPr>
        <p:txBody>
          <a:bodyPr wrap="none">
            <a:spAutoFit/>
          </a:bodyPr>
          <a:lstStyle/>
          <a:p>
            <a:pPr algn="r" eaLnBrk="0" hangingPunct="0"/>
            <a:r>
              <a:rPr lang="fr-FR" sz="1200" dirty="0" err="1">
                <a:latin typeface="Calibri" pitchFamily="34" charset="0"/>
              </a:rPr>
              <a:t>Sjoblom</a:t>
            </a:r>
            <a:r>
              <a:rPr lang="fr-FR" sz="1200" dirty="0">
                <a:latin typeface="Calibri" pitchFamily="34" charset="0"/>
              </a:rPr>
              <a:t> T </a:t>
            </a:r>
            <a:r>
              <a:rPr lang="fr-FR" sz="1200" i="1" dirty="0">
                <a:latin typeface="Calibri" pitchFamily="34" charset="0"/>
              </a:rPr>
              <a:t>et al. </a:t>
            </a:r>
            <a:r>
              <a:rPr lang="en-US" sz="1200" i="1" dirty="0">
                <a:latin typeface="Calibri" pitchFamily="34" charset="0"/>
              </a:rPr>
              <a:t>Science</a:t>
            </a:r>
            <a:r>
              <a:rPr lang="en-US" sz="1200" dirty="0">
                <a:latin typeface="Calibri" pitchFamily="34" charset="0"/>
              </a:rPr>
              <a:t>. 2006 Oct 13;314(5797):268-74</a:t>
            </a:r>
            <a:endParaRPr lang="fr-FR" sz="1200" dirty="0">
              <a:latin typeface="Calibri" pitchFamily="34" charset="0"/>
            </a:endParaRPr>
          </a:p>
          <a:p>
            <a:pPr algn="r" eaLnBrk="0" hangingPunct="0"/>
            <a:r>
              <a:rPr lang="fr-FR" sz="1200" dirty="0" err="1">
                <a:latin typeface="Calibri" pitchFamily="34" charset="0"/>
              </a:rPr>
              <a:t>Fearon</a:t>
            </a:r>
            <a:r>
              <a:rPr lang="fr-FR" sz="1200" dirty="0">
                <a:latin typeface="Calibri" pitchFamily="34" charset="0"/>
              </a:rPr>
              <a:t> ER </a:t>
            </a:r>
            <a:r>
              <a:rPr lang="fr-FR" sz="1200" i="1" dirty="0">
                <a:latin typeface="Calibri" pitchFamily="34" charset="0"/>
              </a:rPr>
              <a:t>et al. </a:t>
            </a:r>
            <a:r>
              <a:rPr lang="en-US" sz="1200" i="1" dirty="0">
                <a:latin typeface="Calibri" pitchFamily="34" charset="0"/>
              </a:rPr>
              <a:t>Cell</a:t>
            </a:r>
            <a:r>
              <a:rPr lang="en-US" sz="1200" dirty="0">
                <a:latin typeface="Calibri" pitchFamily="34" charset="0"/>
              </a:rPr>
              <a:t>. 1990 Jun 1;61(5):759-67</a:t>
            </a:r>
            <a:endParaRPr lang="fr-FR" sz="1200" dirty="0">
              <a:latin typeface="Calibri" pitchFamily="34" charset="0"/>
            </a:endParaRPr>
          </a:p>
        </p:txBody>
      </p:sp>
      <p:sp>
        <p:nvSpPr>
          <p:cNvPr id="11276" name="Titre 1"/>
          <p:cNvSpPr txBox="1">
            <a:spLocks/>
          </p:cNvSpPr>
          <p:nvPr/>
        </p:nvSpPr>
        <p:spPr bwMode="gray">
          <a:xfrm>
            <a:off x="2001841" y="291628"/>
            <a:ext cx="8193087" cy="549275"/>
          </a:xfrm>
          <a:prstGeom prst="rect">
            <a:avLst/>
          </a:prstGeom>
          <a:noFill/>
          <a:ln w="9525">
            <a:noFill/>
            <a:miter lim="800000"/>
            <a:headEnd/>
            <a:tailEnd/>
          </a:ln>
        </p:spPr>
        <p:txBody>
          <a:bodyPr anchor="b"/>
          <a:lstStyle/>
          <a:p>
            <a:pPr algn="ctr" eaLnBrk="0" hangingPunct="0">
              <a:lnSpc>
                <a:spcPct val="90000"/>
              </a:lnSpc>
            </a:pPr>
            <a:r>
              <a:rPr lang="fr-FR" sz="3200" b="1" dirty="0">
                <a:solidFill>
                  <a:srgbClr val="0432FF"/>
                </a:solidFill>
                <a:latin typeface="Calibri" panose="020F0502020204030204" pitchFamily="34" charset="0"/>
                <a:cs typeface="Calibri" panose="020F0502020204030204" pitchFamily="34" charset="0"/>
              </a:rPr>
              <a:t>Cancer </a:t>
            </a:r>
            <a:r>
              <a:rPr lang="fr-FR" sz="3200" b="1" dirty="0" err="1">
                <a:solidFill>
                  <a:srgbClr val="0432FF"/>
                </a:solidFill>
                <a:latin typeface="Calibri" panose="020F0502020204030204" pitchFamily="34" charset="0"/>
                <a:cs typeface="Calibri" panose="020F0502020204030204" pitchFamily="34" charset="0"/>
              </a:rPr>
              <a:t>is</a:t>
            </a:r>
            <a:r>
              <a:rPr lang="fr-FR" sz="3200" b="1" dirty="0">
                <a:solidFill>
                  <a:srgbClr val="0432FF"/>
                </a:solidFill>
                <a:latin typeface="Calibri" panose="020F0502020204030204" pitchFamily="34" charset="0"/>
                <a:cs typeface="Calibri" panose="020F0502020204030204" pitchFamily="34" charset="0"/>
              </a:rPr>
              <a:t> a multi-</a:t>
            </a:r>
            <a:r>
              <a:rPr lang="fr-FR" sz="3200" b="1" dirty="0" err="1">
                <a:solidFill>
                  <a:srgbClr val="0432FF"/>
                </a:solidFill>
                <a:latin typeface="Calibri" panose="020F0502020204030204" pitchFamily="34" charset="0"/>
                <a:cs typeface="Calibri" panose="020F0502020204030204" pitchFamily="34" charset="0"/>
              </a:rPr>
              <a:t>step</a:t>
            </a:r>
            <a:r>
              <a:rPr lang="fr-FR" sz="3200" b="1" dirty="0">
                <a:solidFill>
                  <a:srgbClr val="0432FF"/>
                </a:solidFill>
                <a:latin typeface="Calibri" panose="020F0502020204030204" pitchFamily="34" charset="0"/>
                <a:cs typeface="Calibri" panose="020F0502020204030204" pitchFamily="34" charset="0"/>
              </a:rPr>
              <a:t> </a:t>
            </a:r>
            <a:r>
              <a:rPr lang="fr-FR" sz="3200" b="1" dirty="0" err="1">
                <a:solidFill>
                  <a:srgbClr val="0432FF"/>
                </a:solidFill>
                <a:latin typeface="Calibri" panose="020F0502020204030204" pitchFamily="34" charset="0"/>
                <a:cs typeface="Calibri" panose="020F0502020204030204" pitchFamily="34" charset="0"/>
              </a:rPr>
              <a:t>process</a:t>
            </a:r>
            <a:endParaRPr lang="fr-FR" sz="3200" b="1" dirty="0">
              <a:solidFill>
                <a:srgbClr val="0432FF"/>
              </a:solidFill>
              <a:latin typeface="Calibri" panose="020F0502020204030204" pitchFamily="34" charset="0"/>
              <a:cs typeface="Calibri" panose="020F0502020204030204" pitchFamily="34" charset="0"/>
            </a:endParaRPr>
          </a:p>
        </p:txBody>
      </p:sp>
      <p:sp>
        <p:nvSpPr>
          <p:cNvPr id="3" name="ZoneTexte 2"/>
          <p:cNvSpPr txBox="1"/>
          <p:nvPr/>
        </p:nvSpPr>
        <p:spPr>
          <a:xfrm>
            <a:off x="225779" y="5673391"/>
            <a:ext cx="6407202" cy="707886"/>
          </a:xfrm>
          <a:prstGeom prst="rect">
            <a:avLst/>
          </a:prstGeom>
          <a:noFill/>
        </p:spPr>
        <p:txBody>
          <a:bodyPr wrap="square" rtlCol="0">
            <a:spAutoFit/>
          </a:bodyPr>
          <a:lstStyle/>
          <a:p>
            <a:pPr algn="just"/>
            <a:r>
              <a:rPr lang="en-GB" sz="2000" dirty="0"/>
              <a:t>The phenotype of a </a:t>
            </a:r>
            <a:r>
              <a:rPr lang="en-GB" sz="2000" dirty="0" err="1"/>
              <a:t>tumor</a:t>
            </a:r>
            <a:r>
              <a:rPr lang="en-GB" sz="2000" dirty="0"/>
              <a:t> is the reflection of the genetic alterations present in all the </a:t>
            </a:r>
            <a:r>
              <a:rPr lang="en-GB" sz="2000" dirty="0" err="1"/>
              <a:t>tumor</a:t>
            </a:r>
            <a:r>
              <a:rPr lang="en-GB" sz="2000" dirty="0"/>
              <a:t> cells that compose it!</a:t>
            </a:r>
            <a:endParaRPr lang="en-GB" sz="2000" dirty="0">
              <a:solidFill>
                <a:srgbClr val="002060"/>
              </a:solidFill>
            </a:endParaRPr>
          </a:p>
        </p:txBody>
      </p:sp>
      <p:sp>
        <p:nvSpPr>
          <p:cNvPr id="4" name="ZoneTexte 3"/>
          <p:cNvSpPr txBox="1"/>
          <p:nvPr/>
        </p:nvSpPr>
        <p:spPr>
          <a:xfrm>
            <a:off x="7083299" y="3008868"/>
            <a:ext cx="2311851" cy="369332"/>
          </a:xfrm>
          <a:prstGeom prst="rect">
            <a:avLst/>
          </a:prstGeom>
          <a:noFill/>
        </p:spPr>
        <p:txBody>
          <a:bodyPr wrap="none" rtlCol="0">
            <a:spAutoFit/>
          </a:bodyPr>
          <a:lstStyle/>
          <a:p>
            <a:r>
              <a:rPr lang="fr-FR" b="1" dirty="0">
                <a:solidFill>
                  <a:srgbClr val="FF0000"/>
                </a:solidFill>
                <a:latin typeface="Arial"/>
                <a:cs typeface="Arial"/>
              </a:rPr>
              <a:t>≈ </a:t>
            </a:r>
            <a:r>
              <a:rPr lang="fr-FR" b="1" dirty="0">
                <a:solidFill>
                  <a:srgbClr val="FF0000"/>
                </a:solidFill>
                <a:latin typeface="Arial" charset="0"/>
                <a:ea typeface="Arial" charset="0"/>
                <a:cs typeface="Arial" charset="0"/>
              </a:rPr>
              <a:t>100 </a:t>
            </a:r>
            <a:r>
              <a:rPr lang="fr-FR" b="1" dirty="0" err="1">
                <a:solidFill>
                  <a:srgbClr val="FF0000"/>
                </a:solidFill>
                <a:latin typeface="Arial" charset="0"/>
                <a:ea typeface="Arial" charset="0"/>
                <a:cs typeface="Arial" charset="0"/>
              </a:rPr>
              <a:t>altered</a:t>
            </a:r>
            <a:r>
              <a:rPr lang="fr-FR" b="1" dirty="0">
                <a:solidFill>
                  <a:srgbClr val="FF0000"/>
                </a:solidFill>
                <a:latin typeface="Arial" charset="0"/>
                <a:ea typeface="Arial" charset="0"/>
                <a:cs typeface="Arial" charset="0"/>
              </a:rPr>
              <a:t> </a:t>
            </a:r>
            <a:r>
              <a:rPr lang="fr-FR" b="1" dirty="0" err="1">
                <a:solidFill>
                  <a:srgbClr val="FF0000"/>
                </a:solidFill>
                <a:latin typeface="Arial" charset="0"/>
                <a:ea typeface="Arial" charset="0"/>
                <a:cs typeface="Arial" charset="0"/>
              </a:rPr>
              <a:t>genes</a:t>
            </a:r>
            <a:endParaRPr lang="fr-FR" b="1" dirty="0">
              <a:solidFill>
                <a:srgbClr val="FF0000"/>
              </a:solidFill>
              <a:latin typeface="Arial" charset="0"/>
              <a:ea typeface="Arial" charset="0"/>
              <a:cs typeface="Arial" charset="0"/>
            </a:endParaRPr>
          </a:p>
        </p:txBody>
      </p:sp>
      <p:sp>
        <p:nvSpPr>
          <p:cNvPr id="5" name="ZoneTexte 4"/>
          <p:cNvSpPr txBox="1"/>
          <p:nvPr/>
        </p:nvSpPr>
        <p:spPr>
          <a:xfrm>
            <a:off x="9439683" y="2308057"/>
            <a:ext cx="1162626" cy="369332"/>
          </a:xfrm>
          <a:prstGeom prst="rect">
            <a:avLst/>
          </a:prstGeom>
          <a:noFill/>
        </p:spPr>
        <p:txBody>
          <a:bodyPr wrap="none" rtlCol="0">
            <a:spAutoFit/>
          </a:bodyPr>
          <a:lstStyle/>
          <a:p>
            <a:r>
              <a:rPr lang="fr-FR" dirty="0" err="1"/>
              <a:t>Tumor</a:t>
            </a:r>
            <a:r>
              <a:rPr lang="fr-FR" dirty="0"/>
              <a:t> </a:t>
            </a:r>
            <a:r>
              <a:rPr lang="fr-FR" dirty="0" err="1"/>
              <a:t>cell</a:t>
            </a:r>
            <a:endParaRPr lang="fr-FR" dirty="0"/>
          </a:p>
        </p:txBody>
      </p:sp>
      <p:pic>
        <p:nvPicPr>
          <p:cNvPr id="30" name="Picture 5" descr="E:\sol\app08_rein_histo4.jpg_Files\app08_rein_histo4_p0.jpg"/>
          <p:cNvPicPr>
            <a:picLocks noChangeAspect="1" noChangeArrowheads="1"/>
          </p:cNvPicPr>
          <p:nvPr/>
        </p:nvPicPr>
        <p:blipFill>
          <a:blip r:embed="rId3">
            <a:extLst>
              <a:ext uri="{28A0092B-C50C-407E-A947-70E740481C1C}">
                <a14:useLocalDpi xmlns:a14="http://schemas.microsoft.com/office/drawing/2010/main" val="0"/>
              </a:ext>
            </a:extLst>
          </a:blip>
          <a:srcRect l="19179"/>
          <a:stretch>
            <a:fillRect/>
          </a:stretch>
        </p:blipFill>
        <p:spPr bwMode="auto">
          <a:xfrm>
            <a:off x="2001840" y="2456547"/>
            <a:ext cx="3010948" cy="2364703"/>
          </a:xfrm>
          <a:prstGeom prst="rect">
            <a:avLst/>
          </a:prstGeom>
          <a:noFill/>
          <a:ln w="28575">
            <a:solidFill>
              <a:schemeClr val="hlink"/>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98719174"/>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3-11-24 à 14.20.1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0565" y="1073362"/>
            <a:ext cx="8497955" cy="5199327"/>
          </a:xfrm>
          <a:prstGeom prst="rect">
            <a:avLst/>
          </a:prstGeom>
        </p:spPr>
      </p:pic>
      <p:sp>
        <p:nvSpPr>
          <p:cNvPr id="2" name="Titre 1"/>
          <p:cNvSpPr>
            <a:spLocks noGrp="1"/>
          </p:cNvSpPr>
          <p:nvPr>
            <p:ph type="title"/>
          </p:nvPr>
        </p:nvSpPr>
        <p:spPr>
          <a:xfrm>
            <a:off x="488586" y="-43463"/>
            <a:ext cx="10283023" cy="736368"/>
          </a:xfrm>
        </p:spPr>
        <p:txBody>
          <a:bodyPr vert="horz" lIns="121920" tIns="60960" rIns="121920" bIns="60960" rtlCol="0" anchor="ctr">
            <a:normAutofit/>
          </a:bodyPr>
          <a:lstStyle/>
          <a:p>
            <a:r>
              <a:rPr lang="en-GB" noProof="0" dirty="0">
                <a:solidFill>
                  <a:srgbClr val="0432FF"/>
                </a:solidFill>
              </a:rPr>
              <a:t>Mechanisms of oncogene alterations</a:t>
            </a:r>
          </a:p>
        </p:txBody>
      </p:sp>
      <p:sp>
        <p:nvSpPr>
          <p:cNvPr id="3" name="Ellipse 2">
            <a:extLst>
              <a:ext uri="{FF2B5EF4-FFF2-40B4-BE49-F238E27FC236}">
                <a16:creationId xmlns:a16="http://schemas.microsoft.com/office/drawing/2014/main" id="{E0F0255A-B531-EA4F-89DA-36DD87FFA1AE}"/>
              </a:ext>
            </a:extLst>
          </p:cNvPr>
          <p:cNvSpPr/>
          <p:nvPr/>
        </p:nvSpPr>
        <p:spPr>
          <a:xfrm>
            <a:off x="2662930" y="2103437"/>
            <a:ext cx="1452127" cy="1325563"/>
          </a:xfrm>
          <a:prstGeom prst="ellipse">
            <a:avLst/>
          </a:prstGeom>
          <a:no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1F22F875-2190-764E-93B4-DA8DEA879B8D}"/>
              </a:ext>
            </a:extLst>
          </p:cNvPr>
          <p:cNvSpPr/>
          <p:nvPr/>
        </p:nvSpPr>
        <p:spPr>
          <a:xfrm>
            <a:off x="4759570" y="4384432"/>
            <a:ext cx="1984639" cy="1969477"/>
          </a:xfrm>
          <a:prstGeom prst="ellipse">
            <a:avLst/>
          </a:prstGeom>
          <a:noFill/>
          <a:ln w="571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2ABC4E2F-CA51-5542-A380-DFE7BBFF2EA0}"/>
              </a:ext>
            </a:extLst>
          </p:cNvPr>
          <p:cNvSpPr/>
          <p:nvPr/>
        </p:nvSpPr>
        <p:spPr>
          <a:xfrm>
            <a:off x="1668505" y="925619"/>
            <a:ext cx="1452127" cy="1325563"/>
          </a:xfrm>
          <a:prstGeom prst="ellipse">
            <a:avLst/>
          </a:prstGeom>
          <a:no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5DE43E40-8DA2-7D4F-B1EB-A89EE7A2ACA5}"/>
              </a:ext>
            </a:extLst>
          </p:cNvPr>
          <p:cNvSpPr/>
          <p:nvPr/>
        </p:nvSpPr>
        <p:spPr>
          <a:xfrm>
            <a:off x="2872156" y="3429001"/>
            <a:ext cx="1751321" cy="1674691"/>
          </a:xfrm>
          <a:prstGeom prst="ellipse">
            <a:avLst/>
          </a:prstGeom>
          <a:noFill/>
          <a:ln w="571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8A53A324-4DB4-4C44-944C-2F83B6EA3BA5}"/>
              </a:ext>
            </a:extLst>
          </p:cNvPr>
          <p:cNvSpPr txBox="1"/>
          <p:nvPr/>
        </p:nvSpPr>
        <p:spPr>
          <a:xfrm>
            <a:off x="859742" y="1079071"/>
            <a:ext cx="689612" cy="646331"/>
          </a:xfrm>
          <a:prstGeom prst="rect">
            <a:avLst/>
          </a:prstGeom>
          <a:noFill/>
        </p:spPr>
        <p:txBody>
          <a:bodyPr wrap="none" rtlCol="0">
            <a:spAutoFit/>
          </a:bodyPr>
          <a:lstStyle/>
          <a:p>
            <a:r>
              <a:rPr lang="fr-FR" b="1" dirty="0">
                <a:solidFill>
                  <a:srgbClr val="0432FF"/>
                </a:solidFill>
              </a:rPr>
              <a:t>EGFR</a:t>
            </a:r>
          </a:p>
          <a:p>
            <a:r>
              <a:rPr lang="fr-FR" b="1" dirty="0">
                <a:solidFill>
                  <a:srgbClr val="0432FF"/>
                </a:solidFill>
              </a:rPr>
              <a:t>KRAS</a:t>
            </a:r>
          </a:p>
        </p:txBody>
      </p:sp>
      <p:sp>
        <p:nvSpPr>
          <p:cNvPr id="9" name="ZoneTexte 8">
            <a:extLst>
              <a:ext uri="{FF2B5EF4-FFF2-40B4-BE49-F238E27FC236}">
                <a16:creationId xmlns:a16="http://schemas.microsoft.com/office/drawing/2014/main" id="{DB74FD2A-9BE5-8841-81A0-651F0224ABA4}"/>
              </a:ext>
            </a:extLst>
          </p:cNvPr>
          <p:cNvSpPr txBox="1"/>
          <p:nvPr/>
        </p:nvSpPr>
        <p:spPr>
          <a:xfrm>
            <a:off x="5607833" y="5369170"/>
            <a:ext cx="576761" cy="646331"/>
          </a:xfrm>
          <a:prstGeom prst="rect">
            <a:avLst/>
          </a:prstGeom>
          <a:noFill/>
        </p:spPr>
        <p:txBody>
          <a:bodyPr wrap="none" rtlCol="0">
            <a:spAutoFit/>
          </a:bodyPr>
          <a:lstStyle/>
          <a:p>
            <a:r>
              <a:rPr lang="fr-FR" b="1" dirty="0">
                <a:solidFill>
                  <a:schemeClr val="accent6">
                    <a:lumMod val="75000"/>
                  </a:schemeClr>
                </a:solidFill>
              </a:rPr>
              <a:t>ALK</a:t>
            </a:r>
          </a:p>
          <a:p>
            <a:r>
              <a:rPr lang="fr-FR" b="1" dirty="0">
                <a:solidFill>
                  <a:schemeClr val="accent6">
                    <a:lumMod val="75000"/>
                  </a:schemeClr>
                </a:solidFill>
              </a:rPr>
              <a:t>ROS</a:t>
            </a:r>
          </a:p>
        </p:txBody>
      </p:sp>
      <p:sp>
        <p:nvSpPr>
          <p:cNvPr id="11" name="Espace réservé du pied de page 4">
            <a:extLst>
              <a:ext uri="{FF2B5EF4-FFF2-40B4-BE49-F238E27FC236}">
                <a16:creationId xmlns:a16="http://schemas.microsoft.com/office/drawing/2014/main" id="{2D5D0D38-223D-4FE0-A159-8C6B5CF4F5E0}"/>
              </a:ext>
            </a:extLst>
          </p:cNvPr>
          <p:cNvSpPr>
            <a:spLocks noGrp="1"/>
          </p:cNvSpPr>
          <p:nvPr>
            <p:ph type="ftr" sz="quarter" idx="3"/>
          </p:nvPr>
        </p:nvSpPr>
        <p:spPr>
          <a:xfrm>
            <a:off x="809739" y="4888507"/>
            <a:ext cx="5734279" cy="239845"/>
          </a:xfrm>
          <a:prstGeom prst="rect">
            <a:avLst/>
          </a:prstGeom>
        </p:spPr>
        <p:txBody>
          <a:bodyPr vert="horz" lIns="91440" tIns="45720" rIns="91440" bIns="45720" rtlCol="0" anchor="ctr"/>
          <a:lstStyle>
            <a:defPPr>
              <a:defRPr lang="en-US"/>
            </a:defPPr>
            <a:lvl1pPr marL="0" algn="l" defTabSz="457200" rtl="0" eaLnBrk="1" latinLnBrk="0" hangingPunct="1">
              <a:defRPr sz="600" b="0" i="0" kern="1200">
                <a:solidFill>
                  <a:schemeClr val="bg1">
                    <a:lumMod val="85000"/>
                  </a:schemeClr>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Nom de la présentation</a:t>
            </a:r>
            <a:endParaRPr lang="fr-FR" sz="1067" dirty="0"/>
          </a:p>
        </p:txBody>
      </p:sp>
      <p:sp>
        <p:nvSpPr>
          <p:cNvPr id="13" name="ZoneTexte 12">
            <a:extLst>
              <a:ext uri="{FF2B5EF4-FFF2-40B4-BE49-F238E27FC236}">
                <a16:creationId xmlns:a16="http://schemas.microsoft.com/office/drawing/2014/main" id="{DF955535-0417-4743-952F-3F065D075E89}"/>
              </a:ext>
            </a:extLst>
          </p:cNvPr>
          <p:cNvSpPr txBox="1"/>
          <p:nvPr/>
        </p:nvSpPr>
        <p:spPr>
          <a:xfrm>
            <a:off x="5585255" y="6536273"/>
            <a:ext cx="6547853" cy="276999"/>
          </a:xfrm>
          <a:prstGeom prst="rect">
            <a:avLst/>
          </a:prstGeom>
          <a:noFill/>
        </p:spPr>
        <p:txBody>
          <a:bodyPr wrap="square">
            <a:spAutoFit/>
          </a:bodyPr>
          <a:lstStyle/>
          <a:p>
            <a:pPr algn="r"/>
            <a:r>
              <a:rPr lang="fr-FR" sz="1200" b="1" dirty="0" err="1">
                <a:solidFill>
                  <a:schemeClr val="accent2"/>
                </a:solidFill>
              </a:rPr>
              <a:t>After</a:t>
            </a:r>
            <a:r>
              <a:rPr lang="fr-FR" sz="1200" b="1" dirty="0">
                <a:solidFill>
                  <a:schemeClr val="accent2"/>
                </a:solidFill>
              </a:rPr>
              <a:t> </a:t>
            </a:r>
            <a:r>
              <a:rPr lang="fr-FR" sz="1200" b="1" dirty="0" err="1">
                <a:solidFill>
                  <a:schemeClr val="accent2"/>
                </a:solidFill>
              </a:rPr>
              <a:t>Becker's</a:t>
            </a:r>
            <a:r>
              <a:rPr lang="fr-FR" sz="1200" b="1" dirty="0">
                <a:solidFill>
                  <a:schemeClr val="accent2"/>
                </a:solidFill>
              </a:rPr>
              <a:t> World of the </a:t>
            </a:r>
            <a:r>
              <a:rPr lang="fr-FR" sz="1200" b="1" dirty="0" err="1">
                <a:solidFill>
                  <a:schemeClr val="accent2"/>
                </a:solidFill>
              </a:rPr>
              <a:t>Cell</a:t>
            </a:r>
            <a:r>
              <a:rPr lang="fr-FR" sz="1200" b="1" dirty="0">
                <a:solidFill>
                  <a:schemeClr val="accent2"/>
                </a:solidFill>
              </a:rPr>
              <a:t> (8th Edition)  Jeff Hardin et al, </a:t>
            </a:r>
            <a:r>
              <a:rPr lang="fr-FR" sz="1200" b="1" dirty="0" err="1">
                <a:solidFill>
                  <a:schemeClr val="accent2"/>
                </a:solidFill>
              </a:rPr>
              <a:t>Chapter</a:t>
            </a:r>
            <a:r>
              <a:rPr lang="fr-FR" sz="1200" b="1" dirty="0">
                <a:solidFill>
                  <a:schemeClr val="accent2"/>
                </a:solidFill>
              </a:rPr>
              <a:t> 24: Cancers </a:t>
            </a:r>
            <a:r>
              <a:rPr lang="fr-FR" sz="1200" b="1" dirty="0" err="1">
                <a:solidFill>
                  <a:schemeClr val="accent2"/>
                </a:solidFill>
              </a:rPr>
              <a:t>cells</a:t>
            </a:r>
            <a:r>
              <a:rPr lang="fr-FR" sz="1200" b="1" dirty="0">
                <a:solidFill>
                  <a:schemeClr val="accent2"/>
                </a:solidFill>
              </a:rPr>
              <a:t> </a:t>
            </a:r>
          </a:p>
        </p:txBody>
      </p:sp>
      <p:sp>
        <p:nvSpPr>
          <p:cNvPr id="10" name="ZoneTexte 9">
            <a:extLst>
              <a:ext uri="{FF2B5EF4-FFF2-40B4-BE49-F238E27FC236}">
                <a16:creationId xmlns:a16="http://schemas.microsoft.com/office/drawing/2014/main" id="{60428811-1EC9-5698-76CE-B1DA2DCF31BF}"/>
              </a:ext>
            </a:extLst>
          </p:cNvPr>
          <p:cNvSpPr txBox="1"/>
          <p:nvPr/>
        </p:nvSpPr>
        <p:spPr>
          <a:xfrm>
            <a:off x="865643" y="3835588"/>
            <a:ext cx="1445717" cy="923330"/>
          </a:xfrm>
          <a:prstGeom prst="rect">
            <a:avLst/>
          </a:prstGeom>
          <a:noFill/>
        </p:spPr>
        <p:txBody>
          <a:bodyPr wrap="none" rtlCol="0">
            <a:spAutoFit/>
          </a:bodyPr>
          <a:lstStyle/>
          <a:p>
            <a:r>
              <a:rPr lang="fr-FR" dirty="0"/>
              <a:t>Chromosome</a:t>
            </a:r>
          </a:p>
          <a:p>
            <a:r>
              <a:rPr lang="fr-FR" dirty="0"/>
              <a:t>Translocation</a:t>
            </a:r>
          </a:p>
          <a:p>
            <a:r>
              <a:rPr lang="fr-FR" b="1" dirty="0"/>
              <a:t>FUSION</a:t>
            </a:r>
          </a:p>
        </p:txBody>
      </p:sp>
    </p:spTree>
    <p:extLst>
      <p:ext uri="{BB962C8B-B14F-4D97-AF65-F5344CB8AC3E}">
        <p14:creationId xmlns:p14="http://schemas.microsoft.com/office/powerpoint/2010/main" val="178160423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BE1CB8-842C-4AF6-9D81-F87E620FC8E2}"/>
              </a:ext>
            </a:extLst>
          </p:cNvPr>
          <p:cNvSpPr>
            <a:spLocks noGrp="1"/>
          </p:cNvSpPr>
          <p:nvPr>
            <p:ph type="title"/>
          </p:nvPr>
        </p:nvSpPr>
        <p:spPr>
          <a:xfrm>
            <a:off x="138287" y="15166"/>
            <a:ext cx="10515600" cy="1325563"/>
          </a:xfrm>
        </p:spPr>
        <p:txBody>
          <a:bodyPr/>
          <a:lstStyle/>
          <a:p>
            <a:r>
              <a:rPr lang="en-GB" dirty="0">
                <a:solidFill>
                  <a:srgbClr val="0432FF"/>
                </a:solidFill>
                <a:latin typeface="Calibri" panose="020F0502020204030204" pitchFamily="34" charset="0"/>
                <a:cs typeface="Calibri" panose="020F0502020204030204" pitchFamily="34" charset="0"/>
              </a:rPr>
              <a:t>Point mutations in lung adenocarcinomas</a:t>
            </a:r>
          </a:p>
        </p:txBody>
      </p:sp>
      <p:sp>
        <p:nvSpPr>
          <p:cNvPr id="3" name="Espace réservé du contenu 2">
            <a:extLst>
              <a:ext uri="{FF2B5EF4-FFF2-40B4-BE49-F238E27FC236}">
                <a16:creationId xmlns:a16="http://schemas.microsoft.com/office/drawing/2014/main" id="{79165935-E60C-553B-BF91-3FFC7FB061C7}"/>
              </a:ext>
            </a:extLst>
          </p:cNvPr>
          <p:cNvSpPr>
            <a:spLocks noGrp="1"/>
          </p:cNvSpPr>
          <p:nvPr>
            <p:ph idx="1"/>
          </p:nvPr>
        </p:nvSpPr>
        <p:spPr>
          <a:xfrm>
            <a:off x="160864" y="1306336"/>
            <a:ext cx="8441267" cy="2057752"/>
          </a:xfrm>
          <a:ln w="38100">
            <a:solidFill>
              <a:srgbClr val="0432FF"/>
            </a:solidFill>
          </a:ln>
        </p:spPr>
        <p:txBody>
          <a:bodyPr/>
          <a:lstStyle/>
          <a:p>
            <a:r>
              <a:rPr lang="en-GB" i="1" dirty="0">
                <a:latin typeface="Calibri" panose="020F0502020204030204" pitchFamily="34" charset="0"/>
                <a:cs typeface="Calibri" panose="020F0502020204030204" pitchFamily="34" charset="0"/>
              </a:rPr>
              <a:t>KRAS</a:t>
            </a:r>
            <a:r>
              <a:rPr lang="en-GB" dirty="0">
                <a:latin typeface="Calibri" panose="020F0502020204030204" pitchFamily="34" charset="0"/>
                <a:cs typeface="Calibri" panose="020F0502020204030204" pitchFamily="34" charset="0"/>
              </a:rPr>
              <a:t> (exon 12, including </a:t>
            </a:r>
            <a:r>
              <a:rPr lang="en-GB" dirty="0">
                <a:solidFill>
                  <a:srgbClr val="FF0000"/>
                </a:solidFill>
                <a:latin typeface="Calibri" panose="020F0502020204030204" pitchFamily="34" charset="0"/>
                <a:cs typeface="Calibri" panose="020F0502020204030204" pitchFamily="34" charset="0"/>
              </a:rPr>
              <a:t>G12D mutation</a:t>
            </a:r>
            <a:r>
              <a:rPr lang="en-GB" dirty="0">
                <a:latin typeface="Calibri" panose="020F0502020204030204" pitchFamily="34" charset="0"/>
                <a:cs typeface="Calibri" panose="020F0502020204030204" pitchFamily="34" charset="0"/>
              </a:rPr>
              <a:t>) 32% (</a:t>
            </a:r>
            <a:r>
              <a:rPr lang="en-GB" dirty="0">
                <a:solidFill>
                  <a:srgbClr val="FF0000"/>
                </a:solidFill>
                <a:latin typeface="Calibri" panose="020F0502020204030204" pitchFamily="34" charset="0"/>
                <a:cs typeface="Calibri" panose="020F0502020204030204" pitchFamily="34" charset="0"/>
              </a:rPr>
              <a:t>13%</a:t>
            </a:r>
            <a:r>
              <a:rPr lang="en-GB" dirty="0">
                <a:latin typeface="Calibri" panose="020F0502020204030204" pitchFamily="34" charset="0"/>
                <a:cs typeface="Calibri" panose="020F0502020204030204" pitchFamily="34" charset="0"/>
              </a:rPr>
              <a:t>)</a:t>
            </a:r>
          </a:p>
          <a:p>
            <a:r>
              <a:rPr lang="en-GB" i="1" dirty="0">
                <a:latin typeface="Calibri" panose="020F0502020204030204" pitchFamily="34" charset="0"/>
                <a:cs typeface="Calibri" panose="020F0502020204030204" pitchFamily="34" charset="0"/>
              </a:rPr>
              <a:t>EGFR</a:t>
            </a:r>
            <a:r>
              <a:rPr lang="en-GB" dirty="0">
                <a:latin typeface="Calibri" panose="020F0502020204030204" pitchFamily="34" charset="0"/>
                <a:cs typeface="Calibri" panose="020F0502020204030204" pitchFamily="34" charset="0"/>
              </a:rPr>
              <a:t> (exons 18-19-20-21) 10%</a:t>
            </a:r>
          </a:p>
          <a:p>
            <a:r>
              <a:rPr lang="en-GB" i="1" dirty="0">
                <a:latin typeface="Calibri" panose="020F0502020204030204" pitchFamily="34" charset="0"/>
                <a:cs typeface="Calibri" panose="020F0502020204030204" pitchFamily="34" charset="0"/>
              </a:rPr>
              <a:t>BRAF</a:t>
            </a:r>
            <a:r>
              <a:rPr lang="en-GB" dirty="0">
                <a:latin typeface="Calibri" panose="020F0502020204030204" pitchFamily="34" charset="0"/>
                <a:cs typeface="Calibri" panose="020F0502020204030204" pitchFamily="34" charset="0"/>
              </a:rPr>
              <a:t> V600 1-5%</a:t>
            </a:r>
          </a:p>
          <a:p>
            <a:r>
              <a:rPr lang="en-GB" i="1" dirty="0">
                <a:latin typeface="Calibri" panose="020F0502020204030204" pitchFamily="34" charset="0"/>
                <a:cs typeface="Calibri" panose="020F0502020204030204" pitchFamily="34" charset="0"/>
              </a:rPr>
              <a:t>HER2</a:t>
            </a:r>
            <a:r>
              <a:rPr lang="en-GB" dirty="0">
                <a:latin typeface="Calibri" panose="020F0502020204030204" pitchFamily="34" charset="0"/>
                <a:cs typeface="Calibri" panose="020F0502020204030204" pitchFamily="34" charset="0"/>
              </a:rPr>
              <a:t> (exon 20) 2-4%</a:t>
            </a:r>
          </a:p>
          <a:p>
            <a:endParaRPr lang="en-GB" dirty="0"/>
          </a:p>
        </p:txBody>
      </p:sp>
      <p:cxnSp>
        <p:nvCxnSpPr>
          <p:cNvPr id="6" name="Connecteur droit 5">
            <a:extLst>
              <a:ext uri="{FF2B5EF4-FFF2-40B4-BE49-F238E27FC236}">
                <a16:creationId xmlns:a16="http://schemas.microsoft.com/office/drawing/2014/main" id="{50F4740A-9980-5789-785D-356AB313C89E}"/>
              </a:ext>
            </a:extLst>
          </p:cNvPr>
          <p:cNvCxnSpPr>
            <a:stCxn id="3" idx="3"/>
          </p:cNvCxnSpPr>
          <p:nvPr/>
        </p:nvCxnSpPr>
        <p:spPr>
          <a:xfrm>
            <a:off x="8602131" y="2335212"/>
            <a:ext cx="936977" cy="1587"/>
          </a:xfrm>
          <a:prstGeom prst="line">
            <a:avLst/>
          </a:prstGeom>
          <a:ln w="38100">
            <a:solidFill>
              <a:srgbClr val="0432FF"/>
            </a:solidFill>
          </a:ln>
        </p:spPr>
        <p:style>
          <a:lnRef idx="2">
            <a:schemeClr val="accent1"/>
          </a:lnRef>
          <a:fillRef idx="0">
            <a:schemeClr val="accent1"/>
          </a:fillRef>
          <a:effectRef idx="1">
            <a:schemeClr val="accent1"/>
          </a:effectRef>
          <a:fontRef idx="minor">
            <a:schemeClr val="tx1"/>
          </a:fontRef>
        </p:style>
      </p:cxnSp>
      <p:sp>
        <p:nvSpPr>
          <p:cNvPr id="7" name="ZoneTexte 6">
            <a:extLst>
              <a:ext uri="{FF2B5EF4-FFF2-40B4-BE49-F238E27FC236}">
                <a16:creationId xmlns:a16="http://schemas.microsoft.com/office/drawing/2014/main" id="{EB4745C5-E522-C675-791F-C2C63EFA86F5}"/>
              </a:ext>
            </a:extLst>
          </p:cNvPr>
          <p:cNvSpPr txBox="1"/>
          <p:nvPr/>
        </p:nvSpPr>
        <p:spPr>
          <a:xfrm>
            <a:off x="9567537" y="2080329"/>
            <a:ext cx="2513380" cy="461665"/>
          </a:xfrm>
          <a:prstGeom prst="rect">
            <a:avLst/>
          </a:prstGeom>
          <a:noFill/>
          <a:ln w="38100">
            <a:solidFill>
              <a:srgbClr val="0432FF"/>
            </a:solidFill>
          </a:ln>
        </p:spPr>
        <p:txBody>
          <a:bodyPr wrap="none" rtlCol="0">
            <a:spAutoFit/>
          </a:bodyPr>
          <a:lstStyle/>
          <a:p>
            <a:r>
              <a:rPr lang="en-GB" sz="2400" dirty="0">
                <a:latin typeface="Calibri" panose="020F0502020204030204" pitchFamily="34" charset="0"/>
                <a:cs typeface="Calibri" panose="020F0502020204030204" pitchFamily="34" charset="0"/>
              </a:rPr>
              <a:t>Targeted therapies</a:t>
            </a:r>
          </a:p>
        </p:txBody>
      </p:sp>
      <p:pic>
        <p:nvPicPr>
          <p:cNvPr id="8" name="Image 7">
            <a:extLst>
              <a:ext uri="{FF2B5EF4-FFF2-40B4-BE49-F238E27FC236}">
                <a16:creationId xmlns:a16="http://schemas.microsoft.com/office/drawing/2014/main" id="{FCD0D256-C9A6-0E81-D2FE-D645BFC51503}"/>
              </a:ext>
            </a:extLst>
          </p:cNvPr>
          <p:cNvPicPr>
            <a:picLocks noChangeAspect="1"/>
          </p:cNvPicPr>
          <p:nvPr/>
        </p:nvPicPr>
        <p:blipFill rotWithShape="1">
          <a:blip r:embed="rId2"/>
          <a:srcRect l="56236"/>
          <a:stretch/>
        </p:blipFill>
        <p:spPr>
          <a:xfrm>
            <a:off x="4180357" y="2631899"/>
            <a:ext cx="2556716" cy="3886904"/>
          </a:xfrm>
          <a:prstGeom prst="rect">
            <a:avLst/>
          </a:prstGeom>
        </p:spPr>
      </p:pic>
      <p:sp>
        <p:nvSpPr>
          <p:cNvPr id="9" name="Rectangle 8">
            <a:extLst>
              <a:ext uri="{FF2B5EF4-FFF2-40B4-BE49-F238E27FC236}">
                <a16:creationId xmlns:a16="http://schemas.microsoft.com/office/drawing/2014/main" id="{03F47F53-45E3-10B9-F682-EC6033A09A7B}"/>
              </a:ext>
            </a:extLst>
          </p:cNvPr>
          <p:cNvSpPr/>
          <p:nvPr/>
        </p:nvSpPr>
        <p:spPr>
          <a:xfrm>
            <a:off x="8522485" y="6234487"/>
            <a:ext cx="3772446" cy="230832"/>
          </a:xfrm>
          <a:prstGeom prst="rect">
            <a:avLst/>
          </a:prstGeom>
        </p:spPr>
        <p:txBody>
          <a:bodyPr wrap="square">
            <a:spAutoFit/>
          </a:bodyPr>
          <a:lstStyle/>
          <a:p>
            <a:r>
              <a:rPr lang="fr-FR" sz="900" dirty="0" err="1">
                <a:latin typeface="Times" pitchFamily="2" charset="0"/>
              </a:rPr>
              <a:t>Surg</a:t>
            </a:r>
            <a:r>
              <a:rPr lang="fr-FR" sz="900" dirty="0">
                <a:latin typeface="Times" pitchFamily="2" charset="0"/>
              </a:rPr>
              <a:t> </a:t>
            </a:r>
            <a:r>
              <a:rPr lang="fr-FR" sz="900" dirty="0" err="1">
                <a:latin typeface="Times" pitchFamily="2" charset="0"/>
              </a:rPr>
              <a:t>Today</a:t>
            </a:r>
            <a:r>
              <a:rPr lang="fr-FR" sz="900" dirty="0">
                <a:latin typeface="Times" pitchFamily="2" charset="0"/>
              </a:rPr>
              <a:t> (2018) 48:1–8 https://</a:t>
            </a:r>
            <a:r>
              <a:rPr lang="fr-FR" sz="900" dirty="0" err="1">
                <a:latin typeface="Times" pitchFamily="2" charset="0"/>
              </a:rPr>
              <a:t>doi.org</a:t>
            </a:r>
            <a:r>
              <a:rPr lang="fr-FR" sz="900" dirty="0">
                <a:latin typeface="Times" pitchFamily="2" charset="0"/>
              </a:rPr>
              <a:t>/10.1007/s00595-017-1497-7</a:t>
            </a:r>
          </a:p>
        </p:txBody>
      </p:sp>
    </p:spTree>
    <p:extLst>
      <p:ext uri="{BB962C8B-B14F-4D97-AF65-F5344CB8AC3E}">
        <p14:creationId xmlns:p14="http://schemas.microsoft.com/office/powerpoint/2010/main" val="50641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32066-D99F-EDB1-37DD-9ED4AEC48543}"/>
              </a:ext>
            </a:extLst>
          </p:cNvPr>
          <p:cNvSpPr>
            <a:spLocks noGrp="1"/>
          </p:cNvSpPr>
          <p:nvPr>
            <p:ph type="title"/>
          </p:nvPr>
        </p:nvSpPr>
        <p:spPr>
          <a:xfrm>
            <a:off x="307623" y="410280"/>
            <a:ext cx="10515600" cy="1325563"/>
          </a:xfrm>
        </p:spPr>
        <p:txBody>
          <a:bodyPr/>
          <a:lstStyle/>
          <a:p>
            <a:r>
              <a:rPr lang="en-GB" dirty="0">
                <a:solidFill>
                  <a:srgbClr val="0432FF"/>
                </a:solidFill>
              </a:rPr>
              <a:t>Fusions in lung adenocarcinomas</a:t>
            </a:r>
          </a:p>
        </p:txBody>
      </p:sp>
      <p:sp>
        <p:nvSpPr>
          <p:cNvPr id="3" name="Espace réservé du contenu 2">
            <a:extLst>
              <a:ext uri="{FF2B5EF4-FFF2-40B4-BE49-F238E27FC236}">
                <a16:creationId xmlns:a16="http://schemas.microsoft.com/office/drawing/2014/main" id="{FA314DFA-A7CA-3AE1-9F92-DA654CCC4A12}"/>
              </a:ext>
            </a:extLst>
          </p:cNvPr>
          <p:cNvSpPr>
            <a:spLocks noGrp="1"/>
          </p:cNvSpPr>
          <p:nvPr>
            <p:ph idx="1"/>
          </p:nvPr>
        </p:nvSpPr>
        <p:spPr>
          <a:xfrm>
            <a:off x="375351" y="1825625"/>
            <a:ext cx="4535311" cy="2644775"/>
          </a:xfrm>
          <a:ln w="28575">
            <a:solidFill>
              <a:srgbClr val="0432FF"/>
            </a:solidFill>
          </a:ln>
        </p:spPr>
        <p:txBody>
          <a:bodyPr/>
          <a:lstStyle/>
          <a:p>
            <a:pPr marL="0" indent="0">
              <a:buNone/>
            </a:pPr>
            <a:r>
              <a:rPr lang="en-GB" dirty="0"/>
              <a:t>ALK  (5-6%)</a:t>
            </a:r>
          </a:p>
          <a:p>
            <a:pPr marL="0" indent="0">
              <a:buNone/>
            </a:pPr>
            <a:r>
              <a:rPr lang="en-GB" dirty="0"/>
              <a:t>ROS (1%)</a:t>
            </a:r>
          </a:p>
          <a:p>
            <a:pPr marL="0" indent="0">
              <a:buNone/>
            </a:pPr>
            <a:r>
              <a:rPr lang="en-GB" dirty="0"/>
              <a:t>RET  (0,9-1,8%%)</a:t>
            </a:r>
          </a:p>
          <a:p>
            <a:pPr marL="0" indent="0">
              <a:buNone/>
            </a:pPr>
            <a:r>
              <a:rPr lang="en-GB" dirty="0"/>
              <a:t>MET exon 14 skipping (2-3%)</a:t>
            </a:r>
          </a:p>
          <a:p>
            <a:pPr marL="0" indent="0">
              <a:buNone/>
            </a:pPr>
            <a:r>
              <a:rPr lang="en-GB" dirty="0"/>
              <a:t>NTRK (0,23%)</a:t>
            </a:r>
          </a:p>
        </p:txBody>
      </p:sp>
      <p:cxnSp>
        <p:nvCxnSpPr>
          <p:cNvPr id="5" name="Connecteur droit 4">
            <a:extLst>
              <a:ext uri="{FF2B5EF4-FFF2-40B4-BE49-F238E27FC236}">
                <a16:creationId xmlns:a16="http://schemas.microsoft.com/office/drawing/2014/main" id="{ECD4BCCD-A430-C5BC-245C-54FC75C5D819}"/>
              </a:ext>
            </a:extLst>
          </p:cNvPr>
          <p:cNvCxnSpPr/>
          <p:nvPr/>
        </p:nvCxnSpPr>
        <p:spPr>
          <a:xfrm>
            <a:off x="4910662" y="3136723"/>
            <a:ext cx="936977" cy="1587"/>
          </a:xfrm>
          <a:prstGeom prst="line">
            <a:avLst/>
          </a:prstGeom>
          <a:ln w="38100">
            <a:solidFill>
              <a:srgbClr val="0432FF"/>
            </a:solidFill>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3AABE6D2-F965-DA01-A59E-C2A8D9098DB2}"/>
              </a:ext>
            </a:extLst>
          </p:cNvPr>
          <p:cNvSpPr txBox="1"/>
          <p:nvPr/>
        </p:nvSpPr>
        <p:spPr>
          <a:xfrm>
            <a:off x="5876068" y="2881840"/>
            <a:ext cx="2513380" cy="461665"/>
          </a:xfrm>
          <a:prstGeom prst="rect">
            <a:avLst/>
          </a:prstGeom>
          <a:noFill/>
          <a:ln w="38100">
            <a:solidFill>
              <a:srgbClr val="0432FF"/>
            </a:solidFill>
          </a:ln>
        </p:spPr>
        <p:txBody>
          <a:bodyPr wrap="none" rtlCol="0">
            <a:spAutoFit/>
          </a:bodyPr>
          <a:lstStyle/>
          <a:p>
            <a:r>
              <a:rPr lang="en-GB" sz="2400" dirty="0">
                <a:latin typeface="Calibri" panose="020F0502020204030204" pitchFamily="34" charset="0"/>
                <a:cs typeface="Calibri" panose="020F0502020204030204" pitchFamily="34" charset="0"/>
              </a:rPr>
              <a:t>Targeted therapies</a:t>
            </a:r>
          </a:p>
        </p:txBody>
      </p:sp>
      <p:pic>
        <p:nvPicPr>
          <p:cNvPr id="4" name="Image 3">
            <a:extLst>
              <a:ext uri="{FF2B5EF4-FFF2-40B4-BE49-F238E27FC236}">
                <a16:creationId xmlns:a16="http://schemas.microsoft.com/office/drawing/2014/main" id="{21C7760F-B153-62E5-E694-65DE376547CC}"/>
              </a:ext>
            </a:extLst>
          </p:cNvPr>
          <p:cNvPicPr>
            <a:picLocks noChangeAspect="1"/>
          </p:cNvPicPr>
          <p:nvPr/>
        </p:nvPicPr>
        <p:blipFill rotWithShape="1">
          <a:blip r:embed="rId2"/>
          <a:srcRect l="49176" t="4228" r="5399" b="1786"/>
          <a:stretch/>
        </p:blipFill>
        <p:spPr>
          <a:xfrm>
            <a:off x="8445897" y="1557529"/>
            <a:ext cx="3370752" cy="3158388"/>
          </a:xfrm>
          <a:prstGeom prst="rect">
            <a:avLst/>
          </a:prstGeom>
        </p:spPr>
      </p:pic>
      <p:sp>
        <p:nvSpPr>
          <p:cNvPr id="8" name="ZoneTexte 7">
            <a:extLst>
              <a:ext uri="{FF2B5EF4-FFF2-40B4-BE49-F238E27FC236}">
                <a16:creationId xmlns:a16="http://schemas.microsoft.com/office/drawing/2014/main" id="{5B81605B-8BD1-E360-182D-730438BE0AF7}"/>
              </a:ext>
            </a:extLst>
          </p:cNvPr>
          <p:cNvSpPr txBox="1"/>
          <p:nvPr/>
        </p:nvSpPr>
        <p:spPr>
          <a:xfrm>
            <a:off x="7022219" y="6450153"/>
            <a:ext cx="5169781" cy="253916"/>
          </a:xfrm>
          <a:prstGeom prst="rect">
            <a:avLst/>
          </a:prstGeom>
          <a:noFill/>
        </p:spPr>
        <p:txBody>
          <a:bodyPr wrap="square">
            <a:spAutoFit/>
          </a:bodyPr>
          <a:lstStyle/>
          <a:p>
            <a:r>
              <a:rPr lang="fr-FR" sz="1050" dirty="0"/>
              <a:t>Nat </a:t>
            </a:r>
            <a:r>
              <a:rPr lang="fr-FR" sz="1050" dirty="0" err="1"/>
              <a:t>Rev</a:t>
            </a:r>
            <a:r>
              <a:rPr lang="fr-FR" sz="1050" dirty="0"/>
              <a:t> Cancer. 2019 </a:t>
            </a:r>
            <a:r>
              <a:rPr lang="fr-FR" sz="1050" dirty="0" err="1"/>
              <a:t>September</a:t>
            </a:r>
            <a:r>
              <a:rPr lang="fr-FR" sz="1050" dirty="0"/>
              <a:t> ; 19(9): 495–509. doi:10.1038/s41568-019-0179-8. </a:t>
            </a:r>
          </a:p>
        </p:txBody>
      </p:sp>
    </p:spTree>
    <p:extLst>
      <p:ext uri="{BB962C8B-B14F-4D97-AF65-F5344CB8AC3E}">
        <p14:creationId xmlns:p14="http://schemas.microsoft.com/office/powerpoint/2010/main" val="895946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a:solidFill>
                  <a:srgbClr val="0432FF"/>
                </a:solidFill>
              </a:rPr>
              <a:t>How ?</a:t>
            </a:r>
          </a:p>
        </p:txBody>
      </p:sp>
      <p:sp>
        <p:nvSpPr>
          <p:cNvPr id="3" name="Espace réservé du texte 2">
            <a:extLst>
              <a:ext uri="{FF2B5EF4-FFF2-40B4-BE49-F238E27FC236}">
                <a16:creationId xmlns:a16="http://schemas.microsoft.com/office/drawing/2014/main" id="{B0889991-D3C1-64DF-9D97-EF6219A33648}"/>
              </a:ext>
            </a:extLst>
          </p:cNvPr>
          <p:cNvSpPr>
            <a:spLocks noGrp="1"/>
          </p:cNvSpPr>
          <p:nvPr>
            <p:ph type="body" idx="1"/>
          </p:nvPr>
        </p:nvSpPr>
        <p:spPr/>
        <p:txBody>
          <a:bodyPr/>
          <a:lstStyle/>
          <a:p>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400" kern="100" dirty="0" err="1">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the experience of a European university hospital</a:t>
            </a:r>
            <a:endParaRPr lang="en-GB" noProof="0" dirty="0">
              <a:solidFill>
                <a:schemeClr val="bg1">
                  <a:lumMod val="65000"/>
                </a:schemeClr>
              </a:solidFill>
            </a:endParaRP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pic>
        <p:nvPicPr>
          <p:cNvPr id="5" name="Imagem 6">
            <a:extLst>
              <a:ext uri="{FF2B5EF4-FFF2-40B4-BE49-F238E27FC236}">
                <a16:creationId xmlns:a16="http://schemas.microsoft.com/office/drawing/2014/main" id="{058CA644-11BE-6EDB-E0FD-53837C9DB41A}"/>
              </a:ext>
            </a:extLst>
          </p:cNvPr>
          <p:cNvPicPr>
            <a:picLocks noChangeAspect="1"/>
          </p:cNvPicPr>
          <p:nvPr>
            <p:custDataLst>
              <p:custData r:id="rId2"/>
            </p:custDataLst>
          </p:nvPr>
        </p:nvPicPr>
        <p:blipFill>
          <a:blip r:embed="rId5" cstate="print">
            <a:extLst>
              <a:ext uri="{28A0092B-C50C-407E-A947-70E740481C1C}">
                <a14:useLocalDpi xmlns:a14="http://schemas.microsoft.com/office/drawing/2010/main" val="0"/>
              </a:ext>
            </a:extLst>
          </a:blip>
          <a:stretch>
            <a:fillRect/>
          </a:stretch>
        </p:blipFill>
        <p:spPr>
          <a:xfrm>
            <a:off x="7084172" y="142499"/>
            <a:ext cx="4889463" cy="1251702"/>
          </a:xfrm>
          <a:prstGeom prst="rect">
            <a:avLst/>
          </a:prstGeom>
        </p:spPr>
      </p:pic>
    </p:spTree>
    <p:extLst>
      <p:ext uri="{BB962C8B-B14F-4D97-AF65-F5344CB8AC3E}">
        <p14:creationId xmlns:p14="http://schemas.microsoft.com/office/powerpoint/2010/main" val="242716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1718" y="1903853"/>
            <a:ext cx="4530446" cy="540081"/>
          </a:xfrm>
        </p:spPr>
        <p:txBody>
          <a:bodyPr>
            <a:normAutofit/>
          </a:bodyPr>
          <a:lstStyle/>
          <a:p>
            <a:pPr marL="0" indent="0">
              <a:buNone/>
            </a:pPr>
            <a:r>
              <a:rPr lang="en-GB" noProof="0" dirty="0">
                <a:solidFill>
                  <a:srgbClr val="0432FF"/>
                </a:solidFill>
                <a:latin typeface="Arial"/>
                <a:cs typeface="Arial"/>
              </a:rPr>
              <a:t>FFPE +++</a:t>
            </a:r>
          </a:p>
          <a:p>
            <a:endParaRPr lang="en-GB" noProof="0" dirty="0">
              <a:solidFill>
                <a:srgbClr val="0432FF"/>
              </a:solidFill>
              <a:latin typeface="Arial"/>
              <a:cs typeface="Arial"/>
            </a:endParaRPr>
          </a:p>
          <a:p>
            <a:endParaRPr lang="en-GB" noProof="0" dirty="0">
              <a:solidFill>
                <a:srgbClr val="0432FF"/>
              </a:solidFill>
              <a:latin typeface="Arial"/>
              <a:cs typeface="Arial"/>
            </a:endParaRPr>
          </a:p>
        </p:txBody>
      </p:sp>
      <p:sp>
        <p:nvSpPr>
          <p:cNvPr id="2" name="Titre 1"/>
          <p:cNvSpPr>
            <a:spLocks noGrp="1"/>
          </p:cNvSpPr>
          <p:nvPr>
            <p:ph type="title"/>
          </p:nvPr>
        </p:nvSpPr>
        <p:spPr>
          <a:xfrm>
            <a:off x="449704" y="205250"/>
            <a:ext cx="11482466" cy="1143000"/>
          </a:xfrm>
        </p:spPr>
        <p:txBody>
          <a:bodyPr>
            <a:normAutofit fontScale="90000"/>
          </a:bodyPr>
          <a:lstStyle/>
          <a:p>
            <a:pPr algn="ctr"/>
            <a:r>
              <a:rPr lang="en-GB" noProof="0" dirty="0">
                <a:solidFill>
                  <a:srgbClr val="0000FF"/>
                </a:solidFill>
                <a:effectLst>
                  <a:innerShdw blurRad="63500" dist="50800" dir="13500000">
                    <a:prstClr val="black">
                      <a:alpha val="50000"/>
                    </a:prstClr>
                  </a:innerShdw>
                </a:effectLst>
                <a:latin typeface="Arial"/>
                <a:cs typeface="Arial"/>
              </a:rPr>
              <a:t>Which material do we used for all these tests: Biopsies and Surgical specimens</a:t>
            </a:r>
          </a:p>
        </p:txBody>
      </p:sp>
      <p:pic>
        <p:nvPicPr>
          <p:cNvPr id="4" name="Image 3" descr="DSC03728.JPG"/>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2804"/>
                    </a14:imgEffect>
                    <a14:imgEffect>
                      <a14:saturation sat="78000"/>
                    </a14:imgEffect>
                    <a14:imgEffect>
                      <a14:brightnessContrast bright="24000" contrast="28000"/>
                    </a14:imgEffect>
                  </a14:imgLayer>
                </a14:imgProps>
              </a:ext>
              <a:ext uri="{28A0092B-C50C-407E-A947-70E740481C1C}">
                <a14:useLocalDpi xmlns:a14="http://schemas.microsoft.com/office/drawing/2010/main"/>
              </a:ext>
            </a:extLst>
          </a:blip>
          <a:srcRect/>
          <a:stretch/>
        </p:blipFill>
        <p:spPr>
          <a:xfrm>
            <a:off x="691718" y="2885510"/>
            <a:ext cx="1615768" cy="1695618"/>
          </a:xfrm>
          <a:prstGeom prst="rect">
            <a:avLst/>
          </a:prstGeom>
        </p:spPr>
      </p:pic>
      <p:pic>
        <p:nvPicPr>
          <p:cNvPr id="5" name="Image 4" descr="DSC03726.JPG"/>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3130"/>
                    </a14:imgEffect>
                    <a14:imgEffect>
                      <a14:brightnessContrast bright="20000" contrast="15000"/>
                    </a14:imgEffect>
                  </a14:imgLayer>
                </a14:imgProps>
              </a:ext>
              <a:ext uri="{28A0092B-C50C-407E-A947-70E740481C1C}">
                <a14:useLocalDpi xmlns:a14="http://schemas.microsoft.com/office/drawing/2010/main"/>
              </a:ext>
            </a:extLst>
          </a:blip>
          <a:srcRect/>
          <a:stretch/>
        </p:blipFill>
        <p:spPr>
          <a:xfrm>
            <a:off x="2487793" y="3010648"/>
            <a:ext cx="1372558" cy="1354550"/>
          </a:xfrm>
          <a:prstGeom prst="rect">
            <a:avLst/>
          </a:prstGeom>
        </p:spPr>
      </p:pic>
      <p:cxnSp>
        <p:nvCxnSpPr>
          <p:cNvPr id="7" name="Connecteur droit avec flèche 6"/>
          <p:cNvCxnSpPr>
            <a:cxnSpLocks/>
          </p:cNvCxnSpPr>
          <p:nvPr/>
        </p:nvCxnSpPr>
        <p:spPr>
          <a:xfrm flipV="1">
            <a:off x="1255756" y="4308744"/>
            <a:ext cx="0" cy="914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832402" y="5222843"/>
            <a:ext cx="846707" cy="369332"/>
          </a:xfrm>
          <a:prstGeom prst="rect">
            <a:avLst/>
          </a:prstGeom>
          <a:noFill/>
        </p:spPr>
        <p:txBody>
          <a:bodyPr wrap="none" rtlCol="0">
            <a:spAutoFit/>
          </a:bodyPr>
          <a:lstStyle/>
          <a:p>
            <a:r>
              <a:rPr lang="en-GB" dirty="0">
                <a:latin typeface="Arial"/>
                <a:cs typeface="Arial"/>
              </a:rPr>
              <a:t>1 mm</a:t>
            </a:r>
            <a:r>
              <a:rPr lang="en-GB" baseline="30000" dirty="0">
                <a:latin typeface="Arial"/>
                <a:cs typeface="Arial"/>
              </a:rPr>
              <a:t>2</a:t>
            </a:r>
          </a:p>
        </p:txBody>
      </p:sp>
      <p:sp>
        <p:nvSpPr>
          <p:cNvPr id="9" name="Rectangle 3">
            <a:extLst>
              <a:ext uri="{FF2B5EF4-FFF2-40B4-BE49-F238E27FC236}">
                <a16:creationId xmlns:a16="http://schemas.microsoft.com/office/drawing/2014/main" id="{77F673A9-2C33-284E-92B7-10BBE1CE662B}"/>
              </a:ext>
            </a:extLst>
          </p:cNvPr>
          <p:cNvSpPr txBox="1">
            <a:spLocks noChangeArrowheads="1"/>
          </p:cNvSpPr>
          <p:nvPr/>
        </p:nvSpPr>
        <p:spPr>
          <a:xfrm>
            <a:off x="4796852" y="4308744"/>
            <a:ext cx="3812811" cy="22047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err="1">
                <a:solidFill>
                  <a:srgbClr val="000090"/>
                </a:solidFill>
              </a:rPr>
              <a:t>Paraffin</a:t>
            </a:r>
            <a:r>
              <a:rPr lang="fr-FR" b="1" dirty="0">
                <a:solidFill>
                  <a:srgbClr val="000090"/>
                </a:solidFill>
              </a:rPr>
              <a:t> Blocks</a:t>
            </a:r>
          </a:p>
          <a:p>
            <a:pPr marL="0" indent="0">
              <a:buFont typeface="Arial" panose="020B0604020202020204" pitchFamily="34" charset="0"/>
              <a:buNone/>
            </a:pPr>
            <a:r>
              <a:rPr lang="fr-FR" sz="2000" dirty="0"/>
              <a:t>5µm </a:t>
            </a:r>
            <a:r>
              <a:rPr lang="fr-FR" sz="2000" dirty="0" err="1"/>
              <a:t>wide</a:t>
            </a:r>
            <a:r>
              <a:rPr lang="fr-FR" sz="2000" dirty="0"/>
              <a:t> </a:t>
            </a:r>
            <a:r>
              <a:rPr lang="fr-FR" sz="2000" dirty="0" err="1"/>
              <a:t>cuttng</a:t>
            </a:r>
            <a:r>
              <a:rPr lang="fr-FR" sz="2000" dirty="0"/>
              <a:t> (10µm for </a:t>
            </a:r>
            <a:r>
              <a:rPr lang="fr-FR" sz="2000" dirty="0" err="1"/>
              <a:t>molecular</a:t>
            </a:r>
            <a:r>
              <a:rPr lang="fr-FR" sz="2000" dirty="0"/>
              <a:t> </a:t>
            </a:r>
            <a:r>
              <a:rPr lang="fr-FR" sz="2000" dirty="0" err="1"/>
              <a:t>biology</a:t>
            </a:r>
            <a:r>
              <a:rPr lang="fr-FR" sz="2000" dirty="0"/>
              <a:t>)</a:t>
            </a:r>
          </a:p>
          <a:p>
            <a:pPr lvl="1"/>
            <a:r>
              <a:rPr lang="fr-FR" sz="1800" dirty="0"/>
              <a:t>HE</a:t>
            </a:r>
          </a:p>
          <a:p>
            <a:pPr lvl="1"/>
            <a:r>
              <a:rPr lang="fr-FR" sz="1800" dirty="0"/>
              <a:t>IHC</a:t>
            </a:r>
          </a:p>
          <a:p>
            <a:pPr lvl="1"/>
            <a:r>
              <a:rPr lang="fr-FR" sz="1800" dirty="0"/>
              <a:t>FISH</a:t>
            </a:r>
          </a:p>
          <a:p>
            <a:pPr lvl="1"/>
            <a:r>
              <a:rPr lang="fr-FR" sz="1800" dirty="0"/>
              <a:t>Mol </a:t>
            </a:r>
            <a:r>
              <a:rPr lang="fr-FR" sz="1800" dirty="0" err="1"/>
              <a:t>Biology</a:t>
            </a:r>
            <a:endParaRPr lang="fr-FR" sz="1600" dirty="0"/>
          </a:p>
          <a:p>
            <a:pPr>
              <a:buFont typeface="Wingdings" pitchFamily="2" charset="2"/>
              <a:buNone/>
            </a:pPr>
            <a:endParaRPr lang="fr-FR" sz="1600" dirty="0"/>
          </a:p>
          <a:p>
            <a:pPr marL="0" indent="0">
              <a:buNone/>
            </a:pPr>
            <a:endParaRPr lang="fr-FR" sz="1600" dirty="0"/>
          </a:p>
        </p:txBody>
      </p:sp>
      <p:pic>
        <p:nvPicPr>
          <p:cNvPr id="10" name="Image 9" descr="DSC03692.JPG">
            <a:extLst>
              <a:ext uri="{FF2B5EF4-FFF2-40B4-BE49-F238E27FC236}">
                <a16:creationId xmlns:a16="http://schemas.microsoft.com/office/drawing/2014/main" id="{749AAC38-6167-7148-A050-CA99A4A4BC9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30000"/>
                    </a14:imgEffect>
                    <a14:imgEffect>
                      <a14:brightnessContrast bright="35000" contrast="28000"/>
                    </a14:imgEffect>
                  </a14:imgLayer>
                </a14:imgProps>
              </a:ext>
              <a:ext uri="{28A0092B-C50C-407E-A947-70E740481C1C}">
                <a14:useLocalDpi xmlns:a14="http://schemas.microsoft.com/office/drawing/2010/main"/>
              </a:ext>
            </a:extLst>
          </a:blip>
          <a:srcRect/>
          <a:stretch/>
        </p:blipFill>
        <p:spPr>
          <a:xfrm>
            <a:off x="5007431" y="1813422"/>
            <a:ext cx="3089083" cy="2144176"/>
          </a:xfrm>
          <a:prstGeom prst="rect">
            <a:avLst/>
          </a:prstGeom>
        </p:spPr>
      </p:pic>
      <p:pic>
        <p:nvPicPr>
          <p:cNvPr id="11" name="Picture 11">
            <a:extLst>
              <a:ext uri="{FF2B5EF4-FFF2-40B4-BE49-F238E27FC236}">
                <a16:creationId xmlns:a16="http://schemas.microsoft.com/office/drawing/2014/main" id="{D719E3F6-3275-EA4C-AC5B-CA5EE1173B7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l="25957" r="38025" b="3334"/>
          <a:stretch>
            <a:fillRect/>
          </a:stretch>
        </p:blipFill>
        <p:spPr bwMode="auto">
          <a:xfrm>
            <a:off x="8973288" y="2291435"/>
            <a:ext cx="2321061" cy="3821777"/>
          </a:xfrm>
          <a:prstGeom prst="rect">
            <a:avLst/>
          </a:prstGeom>
          <a:noFill/>
          <a:ln w="9525">
            <a:noFill/>
            <a:miter lim="800000"/>
            <a:headEnd/>
            <a:tailEnd/>
          </a:ln>
          <a:effectLst/>
        </p:spPr>
      </p:pic>
    </p:spTree>
    <p:extLst>
      <p:ext uri="{BB962C8B-B14F-4D97-AF65-F5344CB8AC3E}">
        <p14:creationId xmlns:p14="http://schemas.microsoft.com/office/powerpoint/2010/main" val="2045756320"/>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4B4C0F-C5DF-6D46-98B5-835C1009B69E}"/>
              </a:ext>
            </a:extLst>
          </p:cNvPr>
          <p:cNvPicPr>
            <a:picLocks noChangeAspect="1"/>
          </p:cNvPicPr>
          <p:nvPr/>
        </p:nvPicPr>
        <p:blipFill>
          <a:blip r:embed="rId2"/>
          <a:stretch>
            <a:fillRect/>
          </a:stretch>
        </p:blipFill>
        <p:spPr>
          <a:xfrm>
            <a:off x="4629150" y="438819"/>
            <a:ext cx="7191375" cy="6123905"/>
          </a:xfrm>
          <a:prstGeom prst="rect">
            <a:avLst/>
          </a:prstGeom>
        </p:spPr>
      </p:pic>
      <p:sp>
        <p:nvSpPr>
          <p:cNvPr id="2" name="ZoneTexte 1">
            <a:extLst>
              <a:ext uri="{FF2B5EF4-FFF2-40B4-BE49-F238E27FC236}">
                <a16:creationId xmlns:a16="http://schemas.microsoft.com/office/drawing/2014/main" id="{9960843C-C056-9345-9943-F517F657B4C4}"/>
              </a:ext>
            </a:extLst>
          </p:cNvPr>
          <p:cNvSpPr txBox="1"/>
          <p:nvPr/>
        </p:nvSpPr>
        <p:spPr>
          <a:xfrm>
            <a:off x="371475" y="5428080"/>
            <a:ext cx="3624647" cy="923330"/>
          </a:xfrm>
          <a:prstGeom prst="rect">
            <a:avLst/>
          </a:prstGeom>
          <a:noFill/>
        </p:spPr>
        <p:txBody>
          <a:bodyPr wrap="none" rtlCol="0">
            <a:spAutoFit/>
          </a:bodyPr>
          <a:lstStyle/>
          <a:p>
            <a:r>
              <a:rPr lang="en-GB" dirty="0"/>
              <a:t>Blood (plasma)</a:t>
            </a:r>
          </a:p>
          <a:p>
            <a:r>
              <a:rPr lang="en-GB" dirty="0"/>
              <a:t>Fluids: 	- broncho-alveolar lavage</a:t>
            </a:r>
          </a:p>
          <a:p>
            <a:r>
              <a:rPr lang="en-GB" dirty="0"/>
              <a:t>	- Pleural effusion…</a:t>
            </a:r>
          </a:p>
        </p:txBody>
      </p:sp>
      <p:pic>
        <p:nvPicPr>
          <p:cNvPr id="4" name="Picture 2">
            <a:extLst>
              <a:ext uri="{FF2B5EF4-FFF2-40B4-BE49-F238E27FC236}">
                <a16:creationId xmlns:a16="http://schemas.microsoft.com/office/drawing/2014/main" id="{07B218E7-6C9C-A849-92FE-B5D884C0961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587" y="2010319"/>
            <a:ext cx="3820625" cy="2980903"/>
          </a:xfrm>
          <a:prstGeom prst="rect">
            <a:avLst/>
          </a:prstGeom>
          <a:noFill/>
          <a:ln w="9525">
            <a:noFill/>
            <a:miter lim="800000"/>
            <a:headEnd/>
            <a:tailEnd/>
          </a:ln>
        </p:spPr>
      </p:pic>
      <p:sp>
        <p:nvSpPr>
          <p:cNvPr id="5" name="ZoneTexte 4">
            <a:extLst>
              <a:ext uri="{FF2B5EF4-FFF2-40B4-BE49-F238E27FC236}">
                <a16:creationId xmlns:a16="http://schemas.microsoft.com/office/drawing/2014/main" id="{D98FF8F8-9519-9A48-8A35-AE8C519D1CD9}"/>
              </a:ext>
            </a:extLst>
          </p:cNvPr>
          <p:cNvSpPr txBox="1"/>
          <p:nvPr/>
        </p:nvSpPr>
        <p:spPr>
          <a:xfrm>
            <a:off x="109893" y="293828"/>
            <a:ext cx="4866012" cy="1077218"/>
          </a:xfrm>
          <a:prstGeom prst="rect">
            <a:avLst/>
          </a:prstGeom>
          <a:noFill/>
        </p:spPr>
        <p:txBody>
          <a:bodyPr wrap="none" rtlCol="0">
            <a:spAutoFit/>
          </a:bodyPr>
          <a:lstStyle/>
          <a:p>
            <a:r>
              <a:rPr lang="en-GB" sz="3200" dirty="0">
                <a:solidFill>
                  <a:srgbClr val="0432FF"/>
                </a:solidFill>
                <a:latin typeface="Calibri" panose="020F0502020204030204" pitchFamily="34" charset="0"/>
                <a:cs typeface="Calibri" panose="020F0502020204030204" pitchFamily="34" charset="0"/>
              </a:rPr>
              <a:t>Liquid Biopsy Concept:</a:t>
            </a:r>
          </a:p>
          <a:p>
            <a:r>
              <a:rPr lang="en-GB" sz="3200" dirty="0">
                <a:solidFill>
                  <a:srgbClr val="0432FF"/>
                </a:solidFill>
                <a:latin typeface="Calibri" panose="020F0502020204030204" pitchFamily="34" charset="0"/>
                <a:cs typeface="Calibri" panose="020F0502020204030204" pitchFamily="34" charset="0"/>
              </a:rPr>
              <a:t>From blood to other fluids</a:t>
            </a:r>
            <a:r>
              <a:rPr lang="en-GB" sz="2800" b="1" dirty="0">
                <a:solidFill>
                  <a:srgbClr val="FF0000"/>
                </a:solidFill>
              </a:rPr>
              <a:t>…</a:t>
            </a:r>
          </a:p>
        </p:txBody>
      </p:sp>
    </p:spTree>
    <p:extLst>
      <p:ext uri="{BB962C8B-B14F-4D97-AF65-F5344CB8AC3E}">
        <p14:creationId xmlns:p14="http://schemas.microsoft.com/office/powerpoint/2010/main" val="2482002698"/>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solidFill>
                  <a:srgbClr val="0432FF"/>
                </a:solidFill>
              </a:rPr>
              <a:t>Immunohistochemistry</a:t>
            </a:r>
            <a:endParaRPr lang="en-GB" noProof="0" dirty="0">
              <a:solidFill>
                <a:srgbClr val="0432FF"/>
              </a:solidFill>
            </a:endParaRPr>
          </a:p>
        </p:txBody>
      </p:sp>
      <p:sp>
        <p:nvSpPr>
          <p:cNvPr id="3" name="Espace réservé du texte 2">
            <a:extLst>
              <a:ext uri="{FF2B5EF4-FFF2-40B4-BE49-F238E27FC236}">
                <a16:creationId xmlns:a16="http://schemas.microsoft.com/office/drawing/2014/main" id="{B0889991-D3C1-64DF-9D97-EF6219A33648}"/>
              </a:ext>
            </a:extLst>
          </p:cNvPr>
          <p:cNvSpPr>
            <a:spLocks noGrp="1"/>
          </p:cNvSpPr>
          <p:nvPr>
            <p:ph type="body" idx="1"/>
          </p:nvPr>
        </p:nvSpPr>
        <p:spPr/>
        <p:txBody>
          <a:bodyPr/>
          <a:lstStyle/>
          <a:p>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400" kern="100" dirty="0" err="1">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the experience of a European university hospital</a:t>
            </a:r>
            <a:endParaRPr lang="en-GB" noProof="0" dirty="0">
              <a:solidFill>
                <a:schemeClr val="bg1">
                  <a:lumMod val="65000"/>
                </a:schemeClr>
              </a:solidFill>
            </a:endParaRP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pic>
        <p:nvPicPr>
          <p:cNvPr id="5" name="Imagem 6">
            <a:extLst>
              <a:ext uri="{FF2B5EF4-FFF2-40B4-BE49-F238E27FC236}">
                <a16:creationId xmlns:a16="http://schemas.microsoft.com/office/drawing/2014/main" id="{058CA644-11BE-6EDB-E0FD-53837C9DB41A}"/>
              </a:ext>
            </a:extLst>
          </p:cNvPr>
          <p:cNvPicPr>
            <a:picLocks noChangeAspect="1"/>
          </p:cNvPicPr>
          <p:nvPr>
            <p:custDataLst>
              <p:custData r:id="rId2"/>
            </p:custDataLst>
          </p:nvPr>
        </p:nvPicPr>
        <p:blipFill>
          <a:blip r:embed="rId5" cstate="print">
            <a:extLst>
              <a:ext uri="{28A0092B-C50C-407E-A947-70E740481C1C}">
                <a14:useLocalDpi xmlns:a14="http://schemas.microsoft.com/office/drawing/2010/main" val="0"/>
              </a:ext>
            </a:extLst>
          </a:blip>
          <a:stretch>
            <a:fillRect/>
          </a:stretch>
        </p:blipFill>
        <p:spPr>
          <a:xfrm>
            <a:off x="7084172" y="142499"/>
            <a:ext cx="4889463" cy="1251702"/>
          </a:xfrm>
          <a:prstGeom prst="rect">
            <a:avLst/>
          </a:prstGeom>
        </p:spPr>
      </p:pic>
    </p:spTree>
    <p:extLst>
      <p:ext uri="{BB962C8B-B14F-4D97-AF65-F5344CB8AC3E}">
        <p14:creationId xmlns:p14="http://schemas.microsoft.com/office/powerpoint/2010/main" val="974901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Image 1" descr="ALK+D5F3 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7557" y="1418735"/>
            <a:ext cx="5914722" cy="3417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ZoneTexte 1"/>
          <p:cNvSpPr txBox="1"/>
          <p:nvPr/>
        </p:nvSpPr>
        <p:spPr>
          <a:xfrm>
            <a:off x="336334" y="264967"/>
            <a:ext cx="1677062" cy="646331"/>
          </a:xfrm>
          <a:prstGeom prst="rect">
            <a:avLst/>
          </a:prstGeom>
          <a:noFill/>
        </p:spPr>
        <p:txBody>
          <a:bodyPr wrap="none" rtlCol="0">
            <a:spAutoFit/>
          </a:bodyPr>
          <a:lstStyle/>
          <a:p>
            <a:r>
              <a:rPr lang="fr-FR" sz="3600" b="1" dirty="0">
                <a:solidFill>
                  <a:srgbClr val="0432FF"/>
                </a:solidFill>
                <a:latin typeface="Calibri" panose="020F0502020204030204" pitchFamily="34" charset="0"/>
                <a:cs typeface="Calibri" panose="020F0502020204030204" pitchFamily="34" charset="0"/>
              </a:rPr>
              <a:t>ALK IHC</a:t>
            </a:r>
          </a:p>
        </p:txBody>
      </p:sp>
      <p:sp>
        <p:nvSpPr>
          <p:cNvPr id="7" name="ZoneTexte 6">
            <a:extLst>
              <a:ext uri="{FF2B5EF4-FFF2-40B4-BE49-F238E27FC236}">
                <a16:creationId xmlns:a16="http://schemas.microsoft.com/office/drawing/2014/main" id="{65144925-EAD8-4C45-A946-65CBFA55502C}"/>
              </a:ext>
            </a:extLst>
          </p:cNvPr>
          <p:cNvSpPr txBox="1"/>
          <p:nvPr/>
        </p:nvSpPr>
        <p:spPr>
          <a:xfrm>
            <a:off x="1422803" y="5156894"/>
            <a:ext cx="4322915" cy="369332"/>
          </a:xfrm>
          <a:prstGeom prst="rect">
            <a:avLst/>
          </a:prstGeom>
          <a:noFill/>
        </p:spPr>
        <p:txBody>
          <a:bodyPr wrap="none" rtlCol="0">
            <a:spAutoFit/>
          </a:bodyPr>
          <a:lstStyle/>
          <a:p>
            <a:r>
              <a:rPr lang="fr-FR" dirty="0">
                <a:latin typeface="Calibri" panose="020F0502020204030204" pitchFamily="34" charset="0"/>
                <a:cs typeface="Calibri" panose="020F0502020204030204" pitchFamily="34" charset="0"/>
              </a:rPr>
              <a:t>Positive cases (3+), KIT D5F3, CE-IVD Roche®</a:t>
            </a:r>
          </a:p>
        </p:txBody>
      </p:sp>
      <p:sp>
        <p:nvSpPr>
          <p:cNvPr id="4" name="ZoneTexte 3">
            <a:extLst>
              <a:ext uri="{FF2B5EF4-FFF2-40B4-BE49-F238E27FC236}">
                <a16:creationId xmlns:a16="http://schemas.microsoft.com/office/drawing/2014/main" id="{62052BF5-1792-0846-A5F8-8E1770413D46}"/>
              </a:ext>
            </a:extLst>
          </p:cNvPr>
          <p:cNvSpPr txBox="1"/>
          <p:nvPr/>
        </p:nvSpPr>
        <p:spPr>
          <a:xfrm>
            <a:off x="3584260" y="410964"/>
            <a:ext cx="7727207" cy="461665"/>
          </a:xfrm>
          <a:prstGeom prst="rect">
            <a:avLst/>
          </a:prstGeom>
          <a:noFill/>
        </p:spPr>
        <p:txBody>
          <a:bodyPr wrap="square" rtlCol="0">
            <a:spAutoFit/>
          </a:bodyPr>
          <a:lstStyle/>
          <a:p>
            <a:r>
              <a:rPr lang="en-GB" sz="2400" b="1" dirty="0">
                <a:solidFill>
                  <a:srgbClr val="C00000"/>
                </a:solidFill>
                <a:latin typeface="Calibri" panose="020F0502020204030204" pitchFamily="34" charset="0"/>
                <a:cs typeface="Calibri" panose="020F0502020204030204" pitchFamily="34" charset="0"/>
              </a:rPr>
              <a:t>Targeted therapies against ALK translocated </a:t>
            </a:r>
            <a:r>
              <a:rPr lang="en-GB" sz="2400" b="1" dirty="0" err="1">
                <a:solidFill>
                  <a:srgbClr val="C00000"/>
                </a:solidFill>
                <a:latin typeface="Calibri" panose="020F0502020204030204" pitchFamily="34" charset="0"/>
                <a:cs typeface="Calibri" panose="020F0502020204030204" pitchFamily="34" charset="0"/>
              </a:rPr>
              <a:t>tumors</a:t>
            </a:r>
            <a:endParaRPr lang="en-GB" sz="2400" b="1" dirty="0">
              <a:solidFill>
                <a:srgbClr val="C0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E3EEA89-8DD4-0E46-8AED-7F2154B1FCED}"/>
              </a:ext>
            </a:extLst>
          </p:cNvPr>
          <p:cNvSpPr/>
          <p:nvPr/>
        </p:nvSpPr>
        <p:spPr>
          <a:xfrm>
            <a:off x="-37165" y="4839167"/>
            <a:ext cx="1883849" cy="261610"/>
          </a:xfrm>
          <a:prstGeom prst="rect">
            <a:avLst/>
          </a:prstGeom>
        </p:spPr>
        <p:txBody>
          <a:bodyPr wrap="none">
            <a:spAutoFit/>
          </a:bodyPr>
          <a:lstStyle/>
          <a:p>
            <a:r>
              <a:rPr lang="fr-FR" sz="1100" dirty="0"/>
              <a:t>@Rouen </a:t>
            </a:r>
            <a:r>
              <a:rPr lang="fr-FR" sz="1100" dirty="0" err="1"/>
              <a:t>University</a:t>
            </a:r>
            <a:r>
              <a:rPr lang="fr-FR" sz="1100" dirty="0"/>
              <a:t> Hospital</a:t>
            </a:r>
          </a:p>
        </p:txBody>
      </p:sp>
      <p:pic>
        <p:nvPicPr>
          <p:cNvPr id="3" name="Image 2">
            <a:extLst>
              <a:ext uri="{FF2B5EF4-FFF2-40B4-BE49-F238E27FC236}">
                <a16:creationId xmlns:a16="http://schemas.microsoft.com/office/drawing/2014/main" id="{C2C3C668-7C44-E568-369E-1C6DDC083C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23741" y="5066432"/>
            <a:ext cx="2080625" cy="1606661"/>
          </a:xfrm>
          <a:prstGeom prst="rect">
            <a:avLst/>
          </a:prstGeom>
        </p:spPr>
      </p:pic>
      <p:pic>
        <p:nvPicPr>
          <p:cNvPr id="6" name="Image 5">
            <a:extLst>
              <a:ext uri="{FF2B5EF4-FFF2-40B4-BE49-F238E27FC236}">
                <a16:creationId xmlns:a16="http://schemas.microsoft.com/office/drawing/2014/main" id="{987D6176-3069-2517-581B-3C8D2A72AE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45437" y="5066432"/>
            <a:ext cx="1732341" cy="1606661"/>
          </a:xfrm>
          <a:prstGeom prst="rect">
            <a:avLst/>
          </a:prstGeom>
        </p:spPr>
      </p:pic>
      <p:sp>
        <p:nvSpPr>
          <p:cNvPr id="11" name="ZoneTexte 10">
            <a:extLst>
              <a:ext uri="{FF2B5EF4-FFF2-40B4-BE49-F238E27FC236}">
                <a16:creationId xmlns:a16="http://schemas.microsoft.com/office/drawing/2014/main" id="{D6EBE3EB-210F-B90E-2A5D-05DF847AB0F2}"/>
              </a:ext>
            </a:extLst>
          </p:cNvPr>
          <p:cNvSpPr txBox="1"/>
          <p:nvPr/>
        </p:nvSpPr>
        <p:spPr>
          <a:xfrm>
            <a:off x="3805943" y="5842096"/>
            <a:ext cx="2417798" cy="830997"/>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Positive controls:</a:t>
            </a:r>
          </a:p>
          <a:p>
            <a:r>
              <a:rPr lang="en-GB" sz="1600" dirty="0">
                <a:latin typeface="Calibri" panose="020F0502020204030204" pitchFamily="34" charset="0"/>
                <a:cs typeface="Calibri" panose="020F0502020204030204" pitchFamily="34" charset="0"/>
              </a:rPr>
              <a:t>Cell line  (</a:t>
            </a:r>
            <a:r>
              <a:rPr lang="fr-FR" sz="1600" dirty="0">
                <a:latin typeface="Calibri" panose="020F0502020204030204" pitchFamily="34" charset="0"/>
                <a:cs typeface="Calibri" panose="020F0502020204030204" pitchFamily="34" charset="0"/>
              </a:rPr>
              <a:t>H2228 ALK + ) </a:t>
            </a:r>
          </a:p>
          <a:p>
            <a:r>
              <a:rPr lang="en-GB" sz="1600" dirty="0">
                <a:latin typeface="Calibri" panose="020F0502020204030204" pitchFamily="34" charset="0"/>
                <a:cs typeface="Calibri" panose="020F0502020204030204" pitchFamily="34" charset="0"/>
              </a:rPr>
              <a:t>or appendix wall</a:t>
            </a:r>
            <a:endParaRPr lang="en-GB" sz="2400" dirty="0">
              <a:latin typeface="Calibri" panose="020F0502020204030204" pitchFamily="34" charset="0"/>
              <a:cs typeface="Calibri" panose="020F0502020204030204" pitchFamily="34" charset="0"/>
            </a:endParaRPr>
          </a:p>
        </p:txBody>
      </p:sp>
      <p:pic>
        <p:nvPicPr>
          <p:cNvPr id="12" name="Image 11">
            <a:extLst>
              <a:ext uri="{FF2B5EF4-FFF2-40B4-BE49-F238E27FC236}">
                <a16:creationId xmlns:a16="http://schemas.microsoft.com/office/drawing/2014/main" id="{DBF4A31F-7A72-0583-7F71-5BE488279CE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877778" y="5066432"/>
            <a:ext cx="1565160" cy="1606661"/>
          </a:xfrm>
          <a:prstGeom prst="rect">
            <a:avLst/>
          </a:prstGeom>
        </p:spPr>
      </p:pic>
      <p:sp>
        <p:nvSpPr>
          <p:cNvPr id="10" name="ZoneTexte 9">
            <a:extLst>
              <a:ext uri="{FF2B5EF4-FFF2-40B4-BE49-F238E27FC236}">
                <a16:creationId xmlns:a16="http://schemas.microsoft.com/office/drawing/2014/main" id="{905042F2-77C1-9AC0-2BF7-0C37290D6A98}"/>
              </a:ext>
            </a:extLst>
          </p:cNvPr>
          <p:cNvSpPr txBox="1"/>
          <p:nvPr/>
        </p:nvSpPr>
        <p:spPr>
          <a:xfrm>
            <a:off x="6855385" y="2014739"/>
            <a:ext cx="4964081" cy="1569660"/>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French recommendations: </a:t>
            </a:r>
          </a:p>
          <a:p>
            <a:r>
              <a:rPr lang="en-GB" sz="2400" dirty="0">
                <a:latin typeface="Calibri" panose="020F0502020204030204" pitchFamily="34" charset="0"/>
                <a:cs typeface="Calibri" panose="020F0502020204030204" pitchFamily="34" charset="0"/>
              </a:rPr>
              <a:t>if clear cut ALK IHC positivity, no molecular confirmation is needed (FISH or RNA </a:t>
            </a:r>
            <a:r>
              <a:rPr lang="en-GB" sz="2400" dirty="0" err="1">
                <a:latin typeface="Calibri" panose="020F0502020204030204" pitchFamily="34" charset="0"/>
                <a:cs typeface="Calibri" panose="020F0502020204030204" pitchFamily="34" charset="0"/>
              </a:rPr>
              <a:t>seq</a:t>
            </a:r>
            <a:r>
              <a:rPr lang="en-GB"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9744201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113655" y="1975511"/>
            <a:ext cx="3592484" cy="38712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x-none" sz="1800" dirty="0">
                <a:latin typeface="Arial" charset="0"/>
                <a:ea typeface="ＭＳ Ｐゴシック" charset="-128"/>
              </a:rPr>
              <a:t>Clone D4D6, #3287, </a:t>
            </a:r>
          </a:p>
          <a:p>
            <a:pPr marL="0" indent="0">
              <a:buNone/>
            </a:pPr>
            <a:r>
              <a:rPr lang="en-US" altLang="x-none" sz="1800" dirty="0">
                <a:latin typeface="Arial" charset="0"/>
                <a:ea typeface="ＭＳ Ｐゴシック" charset="-128"/>
              </a:rPr>
              <a:t>Cell Signaling </a:t>
            </a:r>
            <a:r>
              <a:rPr lang="en-US" altLang="x-none" sz="1800" dirty="0">
                <a:latin typeface="Calibri" panose="020F0502020204030204" pitchFamily="34" charset="0"/>
                <a:ea typeface="ＭＳ Ｐゴシック" charset="-128"/>
                <a:cs typeface="Calibri" panose="020F0502020204030204" pitchFamily="34" charset="0"/>
              </a:rPr>
              <a:t>Technology</a:t>
            </a:r>
            <a:r>
              <a:rPr lang="en-US" altLang="x-none" sz="1800" dirty="0">
                <a:latin typeface="Arial" charset="0"/>
                <a:ea typeface="ＭＳ Ｐゴシック" charset="-128"/>
              </a:rPr>
              <a:t>, </a:t>
            </a:r>
            <a:r>
              <a:rPr lang="en-US" altLang="x-none" sz="1100" dirty="0">
                <a:latin typeface="Arial" charset="0"/>
                <a:ea typeface="ＭＳ Ｐゴシック" charset="-128"/>
              </a:rPr>
              <a:t>Danvers, MA, USA</a:t>
            </a:r>
            <a:r>
              <a:rPr lang="fr-FR" altLang="x-none" sz="1100" dirty="0">
                <a:latin typeface="Arial" charset="0"/>
                <a:ea typeface="ＭＳ Ｐゴシック" charset="-128"/>
              </a:rPr>
              <a:t> </a:t>
            </a:r>
            <a:endParaRPr lang="fr-FR" altLang="x-none" sz="1800" dirty="0">
              <a:latin typeface="Arial" charset="0"/>
              <a:ea typeface="ＭＳ Ｐゴシック" charset="-128"/>
            </a:endParaRPr>
          </a:p>
          <a:p>
            <a:endParaRPr lang="en-US" altLang="x-none" sz="1800" dirty="0">
              <a:latin typeface="Arial" charset="0"/>
              <a:ea typeface="ＭＳ Ｐゴシック" charset="-128"/>
            </a:endParaRPr>
          </a:p>
          <a:p>
            <a:r>
              <a:rPr lang="en-US" altLang="x-none" sz="1800" dirty="0">
                <a:latin typeface="Arial" charset="0"/>
                <a:ea typeface="ＭＳ Ｐゴシック" charset="-128"/>
              </a:rPr>
              <a:t>Sensitivity and specificity for ROS1 detection are 100% &amp; 96.9%</a:t>
            </a:r>
            <a:endParaRPr lang="fr-FR" altLang="x-none" sz="1800" dirty="0">
              <a:latin typeface="Arial" charset="0"/>
              <a:ea typeface="ＭＳ Ｐゴシック" charset="-128"/>
            </a:endParaRPr>
          </a:p>
          <a:p>
            <a:endParaRPr lang="fr-FR" altLang="x-none" sz="1800" dirty="0">
              <a:latin typeface="Arial" charset="0"/>
              <a:ea typeface="ＭＳ Ｐゴシック" charset="-128"/>
            </a:endParaRPr>
          </a:p>
        </p:txBody>
      </p:sp>
      <p:sp>
        <p:nvSpPr>
          <p:cNvPr id="6" name="Titre 1"/>
          <p:cNvSpPr txBox="1">
            <a:spLocks/>
          </p:cNvSpPr>
          <p:nvPr/>
        </p:nvSpPr>
        <p:spPr>
          <a:xfrm>
            <a:off x="113655" y="287633"/>
            <a:ext cx="3679412" cy="7236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ltLang="x-none" sz="4000" b="1" dirty="0">
                <a:solidFill>
                  <a:srgbClr val="0432FF"/>
                </a:solidFill>
                <a:latin typeface="Calibri" panose="020F0502020204030204" pitchFamily="34" charset="0"/>
                <a:ea typeface="ＭＳ Ｐゴシック" charset="-128"/>
                <a:cs typeface="Calibri" panose="020F0502020204030204" pitchFamily="34" charset="0"/>
              </a:rPr>
              <a:t>IHC &amp; FISH ROS1</a:t>
            </a:r>
          </a:p>
        </p:txBody>
      </p:sp>
      <p:pic>
        <p:nvPicPr>
          <p:cNvPr id="7" name="Image 6">
            <a:extLst>
              <a:ext uri="{FF2B5EF4-FFF2-40B4-BE49-F238E27FC236}">
                <a16:creationId xmlns:a16="http://schemas.microsoft.com/office/drawing/2014/main" id="{7A2E974A-4C92-974B-A567-47E5362F9B03}"/>
              </a:ext>
            </a:extLst>
          </p:cNvPr>
          <p:cNvPicPr>
            <a:picLocks noChangeAspect="1"/>
          </p:cNvPicPr>
          <p:nvPr/>
        </p:nvPicPr>
        <p:blipFill rotWithShape="1">
          <a:blip r:embed="rId2">
            <a:extLst>
              <a:ext uri="{28A0092B-C50C-407E-A947-70E740481C1C}">
                <a14:useLocalDpi xmlns:a14="http://schemas.microsoft.com/office/drawing/2010/main" val="0"/>
              </a:ext>
            </a:extLst>
          </a:blip>
          <a:srcRect l="17884" r="15403"/>
          <a:stretch/>
        </p:blipFill>
        <p:spPr>
          <a:xfrm>
            <a:off x="3982379" y="1370253"/>
            <a:ext cx="4374292" cy="4019424"/>
          </a:xfrm>
          <a:prstGeom prst="rect">
            <a:avLst/>
          </a:prstGeom>
        </p:spPr>
      </p:pic>
      <p:sp>
        <p:nvSpPr>
          <p:cNvPr id="8" name="Rectangle 7">
            <a:extLst>
              <a:ext uri="{FF2B5EF4-FFF2-40B4-BE49-F238E27FC236}">
                <a16:creationId xmlns:a16="http://schemas.microsoft.com/office/drawing/2014/main" id="{EF777382-CD0F-4E47-93D7-E0DEE721699C}"/>
              </a:ext>
            </a:extLst>
          </p:cNvPr>
          <p:cNvSpPr/>
          <p:nvPr/>
        </p:nvSpPr>
        <p:spPr>
          <a:xfrm>
            <a:off x="10301169" y="4027129"/>
            <a:ext cx="1883849" cy="261610"/>
          </a:xfrm>
          <a:prstGeom prst="rect">
            <a:avLst/>
          </a:prstGeom>
        </p:spPr>
        <p:txBody>
          <a:bodyPr wrap="none">
            <a:spAutoFit/>
          </a:bodyPr>
          <a:lstStyle/>
          <a:p>
            <a:r>
              <a:rPr lang="fr-FR" sz="1100" dirty="0"/>
              <a:t>@Rouen </a:t>
            </a:r>
            <a:r>
              <a:rPr lang="fr-FR" sz="1100" dirty="0" err="1"/>
              <a:t>University</a:t>
            </a:r>
            <a:r>
              <a:rPr lang="fr-FR" sz="1100" dirty="0"/>
              <a:t> Hospital</a:t>
            </a:r>
          </a:p>
        </p:txBody>
      </p:sp>
      <p:sp>
        <p:nvSpPr>
          <p:cNvPr id="9" name="ZoneTexte 8">
            <a:extLst>
              <a:ext uri="{FF2B5EF4-FFF2-40B4-BE49-F238E27FC236}">
                <a16:creationId xmlns:a16="http://schemas.microsoft.com/office/drawing/2014/main" id="{DA5EF971-DE13-C248-A775-94A66F947849}"/>
              </a:ext>
            </a:extLst>
          </p:cNvPr>
          <p:cNvSpPr txBox="1"/>
          <p:nvPr/>
        </p:nvSpPr>
        <p:spPr>
          <a:xfrm>
            <a:off x="4582318" y="623247"/>
            <a:ext cx="6938310" cy="461665"/>
          </a:xfrm>
          <a:prstGeom prst="rect">
            <a:avLst/>
          </a:prstGeom>
          <a:noFill/>
        </p:spPr>
        <p:txBody>
          <a:bodyPr wrap="none" rtlCol="0">
            <a:spAutoFit/>
          </a:bodyPr>
          <a:lstStyle/>
          <a:p>
            <a:r>
              <a:rPr lang="en-GB" sz="2400" b="1" dirty="0">
                <a:solidFill>
                  <a:srgbClr val="C00000"/>
                </a:solidFill>
                <a:latin typeface="Calibri" panose="020F0502020204030204" pitchFamily="34" charset="0"/>
                <a:cs typeface="Calibri" panose="020F0502020204030204" pitchFamily="34" charset="0"/>
              </a:rPr>
              <a:t>Targeted therapies against ROS1 translocated </a:t>
            </a:r>
            <a:r>
              <a:rPr lang="en-GB" sz="2400" b="1" dirty="0" err="1">
                <a:solidFill>
                  <a:srgbClr val="C00000"/>
                </a:solidFill>
                <a:latin typeface="Calibri" panose="020F0502020204030204" pitchFamily="34" charset="0"/>
                <a:cs typeface="Calibri" panose="020F0502020204030204" pitchFamily="34" charset="0"/>
              </a:rPr>
              <a:t>tumors</a:t>
            </a:r>
            <a:endParaRPr lang="en-GB" sz="2400" b="1" dirty="0">
              <a:solidFill>
                <a:srgbClr val="C00000"/>
              </a:solidFill>
              <a:latin typeface="Calibri" panose="020F0502020204030204" pitchFamily="34" charset="0"/>
              <a:cs typeface="Calibri" panose="020F0502020204030204" pitchFamily="34" charset="0"/>
            </a:endParaRPr>
          </a:p>
        </p:txBody>
      </p:sp>
      <p:sp>
        <p:nvSpPr>
          <p:cNvPr id="10" name="Espace réservé du contenu 2">
            <a:extLst>
              <a:ext uri="{FF2B5EF4-FFF2-40B4-BE49-F238E27FC236}">
                <a16:creationId xmlns:a16="http://schemas.microsoft.com/office/drawing/2014/main" id="{FB183D9B-6142-7A46-ADA3-7F0DB7B59F48}"/>
              </a:ext>
            </a:extLst>
          </p:cNvPr>
          <p:cNvSpPr txBox="1">
            <a:spLocks/>
          </p:cNvSpPr>
          <p:nvPr/>
        </p:nvSpPr>
        <p:spPr>
          <a:xfrm>
            <a:off x="8410338" y="4274056"/>
            <a:ext cx="3781662" cy="105105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altLang="x-none" sz="2000" dirty="0">
                <a:latin typeface="Calibri" panose="020F0502020204030204" pitchFamily="34" charset="0"/>
                <a:ea typeface="ＭＳ Ｐゴシック" charset="-128"/>
                <a:cs typeface="Calibri" panose="020F0502020204030204" pitchFamily="34" charset="0"/>
              </a:rPr>
              <a:t>SPLIT ROS1 probe</a:t>
            </a:r>
          </a:p>
          <a:p>
            <a:pPr marL="0" indent="0">
              <a:buNone/>
            </a:pPr>
            <a:r>
              <a:rPr lang="en-US" altLang="x-none" sz="2000" dirty="0" err="1">
                <a:latin typeface="Calibri" panose="020F0502020204030204" pitchFamily="34" charset="0"/>
                <a:cs typeface="Calibri" panose="020F0502020204030204" pitchFamily="34" charset="0"/>
              </a:rPr>
              <a:t>ZytoLight</a:t>
            </a:r>
            <a:r>
              <a:rPr lang="en-US" altLang="x-none" sz="2000" dirty="0">
                <a:latin typeface="Calibri" panose="020F0502020204030204" pitchFamily="34" charset="0"/>
                <a:cs typeface="Calibri" panose="020F0502020204030204" pitchFamily="34" charset="0"/>
              </a:rPr>
              <a:t>® SPEC </a:t>
            </a:r>
            <a:r>
              <a:rPr lang="en-US" altLang="x-none" sz="2000" i="1" dirty="0">
                <a:latin typeface="Calibri" panose="020F0502020204030204" pitchFamily="34" charset="0"/>
                <a:cs typeface="Calibri" panose="020F0502020204030204" pitchFamily="34" charset="0"/>
              </a:rPr>
              <a:t>ROS1</a:t>
            </a:r>
            <a:r>
              <a:rPr lang="en-US" altLang="x-none" sz="2000" dirty="0">
                <a:latin typeface="Calibri" panose="020F0502020204030204" pitchFamily="34" charset="0"/>
                <a:cs typeface="Calibri" panose="020F0502020204030204" pitchFamily="34" charset="0"/>
              </a:rPr>
              <a:t> Dual Color Break Apart Probe</a:t>
            </a:r>
            <a:endParaRPr lang="fr-FR" altLang="x-none" sz="2000" dirty="0">
              <a:latin typeface="Calibri" panose="020F0502020204030204" pitchFamily="34" charset="0"/>
              <a:ea typeface="ＭＳ Ｐゴシック" charset="-128"/>
              <a:cs typeface="Calibri" panose="020F0502020204030204" pitchFamily="34" charset="0"/>
            </a:endParaRPr>
          </a:p>
          <a:p>
            <a:pPr marL="0" indent="0">
              <a:buNone/>
            </a:pPr>
            <a:endParaRPr lang="fr-FR" altLang="x-none" sz="2000" dirty="0">
              <a:latin typeface="Arial" charset="0"/>
              <a:ea typeface="ＭＳ Ｐゴシック" charset="-128"/>
            </a:endParaRPr>
          </a:p>
        </p:txBody>
      </p:sp>
      <p:pic>
        <p:nvPicPr>
          <p:cNvPr id="11" name="Image 10">
            <a:extLst>
              <a:ext uri="{FF2B5EF4-FFF2-40B4-BE49-F238E27FC236}">
                <a16:creationId xmlns:a16="http://schemas.microsoft.com/office/drawing/2014/main" id="{239C05A4-9359-9E48-946C-41B0E3E62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671" y="1370253"/>
            <a:ext cx="3553005" cy="2654544"/>
          </a:xfrm>
          <a:prstGeom prst="rect">
            <a:avLst/>
          </a:prstGeom>
        </p:spPr>
      </p:pic>
      <p:pic>
        <p:nvPicPr>
          <p:cNvPr id="2" name="Image 1">
            <a:extLst>
              <a:ext uri="{FF2B5EF4-FFF2-40B4-BE49-F238E27FC236}">
                <a16:creationId xmlns:a16="http://schemas.microsoft.com/office/drawing/2014/main" id="{DF06F69D-D5C9-7E3F-3E30-3E20BC75CC05}"/>
              </a:ext>
            </a:extLst>
          </p:cNvPr>
          <p:cNvPicPr>
            <a:picLocks noChangeAspect="1"/>
          </p:cNvPicPr>
          <p:nvPr/>
        </p:nvPicPr>
        <p:blipFill rotWithShape="1">
          <a:blip r:embed="rId4"/>
          <a:srcRect l="23170" t="23784" r="21149"/>
          <a:stretch/>
        </p:blipFill>
        <p:spPr>
          <a:xfrm>
            <a:off x="581013" y="5153047"/>
            <a:ext cx="1692072" cy="1417320"/>
          </a:xfrm>
          <a:prstGeom prst="rect">
            <a:avLst/>
          </a:prstGeom>
        </p:spPr>
      </p:pic>
      <p:sp>
        <p:nvSpPr>
          <p:cNvPr id="4" name="ZoneTexte 3">
            <a:extLst>
              <a:ext uri="{FF2B5EF4-FFF2-40B4-BE49-F238E27FC236}">
                <a16:creationId xmlns:a16="http://schemas.microsoft.com/office/drawing/2014/main" id="{479F3CA2-2F79-80B8-7986-2D67A12F5419}"/>
              </a:ext>
            </a:extLst>
          </p:cNvPr>
          <p:cNvSpPr txBox="1"/>
          <p:nvPr/>
        </p:nvSpPr>
        <p:spPr>
          <a:xfrm>
            <a:off x="237831" y="4616412"/>
            <a:ext cx="2595680" cy="523220"/>
          </a:xfrm>
          <a:prstGeom prst="rect">
            <a:avLst/>
          </a:prstGeom>
          <a:noFill/>
        </p:spPr>
        <p:txBody>
          <a:bodyPr wrap="square" rtlCol="0">
            <a:spAutoFit/>
          </a:bodyPr>
          <a:lstStyle/>
          <a:p>
            <a:r>
              <a:rPr lang="fr-FR" sz="1400" dirty="0"/>
              <a:t>Positive control:</a:t>
            </a:r>
          </a:p>
          <a:p>
            <a:r>
              <a:rPr lang="fr-FR" sz="1400" dirty="0" err="1"/>
              <a:t>cell</a:t>
            </a:r>
            <a:r>
              <a:rPr lang="fr-FR" sz="1400" dirty="0"/>
              <a:t> line HCC78 ROS1 +</a:t>
            </a:r>
          </a:p>
        </p:txBody>
      </p:sp>
      <p:sp>
        <p:nvSpPr>
          <p:cNvPr id="12" name="ZoneTexte 11">
            <a:extLst>
              <a:ext uri="{FF2B5EF4-FFF2-40B4-BE49-F238E27FC236}">
                <a16:creationId xmlns:a16="http://schemas.microsoft.com/office/drawing/2014/main" id="{F8F2BB61-0E77-F8A9-A36C-A1D5F61B739D}"/>
              </a:ext>
            </a:extLst>
          </p:cNvPr>
          <p:cNvSpPr txBox="1"/>
          <p:nvPr/>
        </p:nvSpPr>
        <p:spPr>
          <a:xfrm>
            <a:off x="3444177" y="5636604"/>
            <a:ext cx="5303646" cy="830997"/>
          </a:xfrm>
          <a:prstGeom prst="rect">
            <a:avLst/>
          </a:prstGeom>
          <a:noFill/>
          <a:ln w="38100">
            <a:solidFill>
              <a:srgbClr val="FF0000"/>
            </a:solidFill>
          </a:ln>
        </p:spPr>
        <p:txBody>
          <a:bodyPr wrap="square" rtlCol="0">
            <a:spAutoFit/>
          </a:bodyPr>
          <a:lstStyle/>
          <a:p>
            <a:r>
              <a:rPr lang="en-GB" sz="2400" dirty="0">
                <a:latin typeface="Calibri" panose="020F0502020204030204" pitchFamily="34" charset="0"/>
                <a:cs typeface="Calibri" panose="020F0502020204030204" pitchFamily="34" charset="0"/>
              </a:rPr>
              <a:t>French recommendations: confirmation needed (FISH or </a:t>
            </a:r>
            <a:r>
              <a:rPr lang="en-GB" sz="2400" dirty="0" err="1">
                <a:latin typeface="Calibri" panose="020F0502020204030204" pitchFamily="34" charset="0"/>
                <a:cs typeface="Calibri" panose="020F0502020204030204" pitchFamily="34" charset="0"/>
              </a:rPr>
              <a:t>RNAseq</a:t>
            </a:r>
            <a:r>
              <a:rPr lang="en-GB" sz="2400" dirty="0">
                <a:latin typeface="Calibri" panose="020F0502020204030204" pitchFamily="34" charset="0"/>
                <a:cs typeface="Calibri" panose="020F0502020204030204" pitchFamily="34" charset="0"/>
              </a:rPr>
              <a:t>) after ROS + IHC</a:t>
            </a:r>
          </a:p>
        </p:txBody>
      </p:sp>
    </p:spTree>
    <p:extLst>
      <p:ext uri="{BB962C8B-B14F-4D97-AF65-F5344CB8AC3E}">
        <p14:creationId xmlns:p14="http://schemas.microsoft.com/office/powerpoint/2010/main" val="336977630"/>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Disclosure of Relevant Financial Relationships</a:t>
            </a:r>
            <a:endParaRPr lang="pt-BR" dirty="0"/>
          </a:p>
        </p:txBody>
      </p:sp>
      <p:sp>
        <p:nvSpPr>
          <p:cNvPr id="3" name="Espaço Reservado para Texto 2"/>
          <p:cNvSpPr>
            <a:spLocks noGrp="1"/>
          </p:cNvSpPr>
          <p:nvPr>
            <p:ph type="body" sz="quarter" idx="10"/>
          </p:nvPr>
        </p:nvSpPr>
        <p:spPr>
          <a:xfrm>
            <a:off x="1402915" y="1878768"/>
            <a:ext cx="9452975" cy="4359194"/>
          </a:xfrm>
        </p:spPr>
        <p:txBody>
          <a:bodyPr/>
          <a:lstStyle/>
          <a:p>
            <a:r>
              <a:rPr lang="en-US" dirty="0"/>
              <a:t>Dr. JC B Sabourin declares he has</a:t>
            </a:r>
            <a:br>
              <a:rPr lang="en-US" dirty="0"/>
            </a:br>
            <a:r>
              <a:rPr lang="en-US" dirty="0"/>
              <a:t>conflicts of interest to disclose </a:t>
            </a:r>
          </a:p>
          <a:p>
            <a:pPr>
              <a:lnSpc>
                <a:spcPts val="2667"/>
              </a:lnSpc>
            </a:pPr>
            <a:r>
              <a:rPr lang="en-US" sz="2000" dirty="0"/>
              <a:t>Participation in scientific boards or symposiums for: </a:t>
            </a:r>
            <a:r>
              <a:rPr lang="fr-FR" sz="2000" dirty="0"/>
              <a:t>Amgen, Astellas, AstraZeneca, BMS, </a:t>
            </a:r>
            <a:r>
              <a:rPr lang="fr-FR" sz="2000" dirty="0" err="1"/>
              <a:t>Incyte</a:t>
            </a:r>
            <a:r>
              <a:rPr lang="fr-FR" sz="2000" dirty="0"/>
              <a:t>, MSD, Pierre Fabre, Servier </a:t>
            </a:r>
            <a:endParaRPr lang="fr-FR" sz="1400" dirty="0"/>
          </a:p>
          <a:p>
            <a:pPr>
              <a:lnSpc>
                <a:spcPts val="2667"/>
              </a:lnSpc>
            </a:pPr>
            <a:r>
              <a:rPr lang="en-US" sz="2000" dirty="0"/>
              <a:t>within the past 12 months, which relates to  the content of this educational activity  and could  create a conflict  of interest</a:t>
            </a:r>
          </a:p>
          <a:p>
            <a:pPr>
              <a:lnSpc>
                <a:spcPts val="2667"/>
              </a:lnSpc>
            </a:pPr>
            <a:endParaRPr lang="pt-BR" sz="2000" dirty="0"/>
          </a:p>
          <a:p>
            <a:pPr>
              <a:lnSpc>
                <a:spcPts val="2667"/>
              </a:lnSpc>
            </a:pPr>
            <a:r>
              <a:rPr lang="pt-BR" sz="1733" dirty="0"/>
              <a:t>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3921916" y="1127275"/>
            <a:ext cx="4348169" cy="343505"/>
          </a:xfrm>
          <a:prstGeom prst="rect">
            <a:avLst/>
          </a:prstGeom>
        </p:spPr>
      </p:pic>
    </p:spTree>
    <p:extLst>
      <p:ext uri="{BB962C8B-B14F-4D97-AF65-F5344CB8AC3E}">
        <p14:creationId xmlns:p14="http://schemas.microsoft.com/office/powerpoint/2010/main" val="14340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8977" y="0"/>
            <a:ext cx="9216977" cy="6865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78796164"/>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FFB8F8-0A37-9009-145C-45B2496A6D8E}"/>
              </a:ext>
            </a:extLst>
          </p:cNvPr>
          <p:cNvPicPr>
            <a:picLocks noChangeAspect="1"/>
          </p:cNvPicPr>
          <p:nvPr/>
        </p:nvPicPr>
        <p:blipFill>
          <a:blip r:embed="rId2"/>
          <a:stretch>
            <a:fillRect/>
          </a:stretch>
        </p:blipFill>
        <p:spPr>
          <a:xfrm>
            <a:off x="6279649" y="1697065"/>
            <a:ext cx="5912351" cy="2658675"/>
          </a:xfrm>
          <a:prstGeom prst="rect">
            <a:avLst/>
          </a:prstGeom>
        </p:spPr>
      </p:pic>
      <p:sp>
        <p:nvSpPr>
          <p:cNvPr id="2" name="Titre 1"/>
          <p:cNvSpPr>
            <a:spLocks noGrp="1"/>
          </p:cNvSpPr>
          <p:nvPr>
            <p:ph type="title"/>
          </p:nvPr>
        </p:nvSpPr>
        <p:spPr>
          <a:xfrm>
            <a:off x="134009" y="889250"/>
            <a:ext cx="2803066" cy="614362"/>
          </a:xfrm>
        </p:spPr>
        <p:txBody>
          <a:bodyPr>
            <a:noAutofit/>
          </a:bodyPr>
          <a:lstStyle/>
          <a:p>
            <a:r>
              <a:rPr lang="en-GB" sz="2800" noProof="0" dirty="0"/>
              <a:t>Immune synapse</a:t>
            </a:r>
          </a:p>
        </p:txBody>
      </p:sp>
      <p:pic>
        <p:nvPicPr>
          <p:cNvPr id="6" name="Image 5" descr="nri3790-f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009" y="1446350"/>
            <a:ext cx="2614511" cy="3673028"/>
          </a:xfrm>
          <a:prstGeom prst="rect">
            <a:avLst/>
          </a:prstGeom>
        </p:spPr>
      </p:pic>
      <p:sp>
        <p:nvSpPr>
          <p:cNvPr id="7" name="ZoneTexte 6"/>
          <p:cNvSpPr txBox="1"/>
          <p:nvPr/>
        </p:nvSpPr>
        <p:spPr>
          <a:xfrm>
            <a:off x="2762166" y="3624309"/>
            <a:ext cx="4236485" cy="1200329"/>
          </a:xfrm>
          <a:prstGeom prst="rect">
            <a:avLst/>
          </a:prstGeom>
          <a:noFill/>
        </p:spPr>
        <p:txBody>
          <a:bodyPr wrap="square" rtlCol="0">
            <a:spAutoFit/>
          </a:bodyPr>
          <a:lstStyle/>
          <a:p>
            <a:pPr defTabSz="457200"/>
            <a:r>
              <a:rPr lang="fr-FR" b="1" dirty="0" err="1">
                <a:solidFill>
                  <a:prstClr val="black"/>
                </a:solidFill>
                <a:latin typeface="Calibri"/>
              </a:rPr>
              <a:t>Programmed</a:t>
            </a:r>
            <a:r>
              <a:rPr lang="fr-FR" b="1" dirty="0">
                <a:solidFill>
                  <a:prstClr val="black"/>
                </a:solidFill>
                <a:latin typeface="Calibri"/>
              </a:rPr>
              <a:t> </a:t>
            </a:r>
            <a:r>
              <a:rPr lang="fr-FR" b="1" dirty="0" err="1">
                <a:solidFill>
                  <a:prstClr val="black"/>
                </a:solidFill>
                <a:latin typeface="Calibri"/>
              </a:rPr>
              <a:t>death</a:t>
            </a:r>
            <a:r>
              <a:rPr lang="fr-FR" b="1" dirty="0">
                <a:solidFill>
                  <a:prstClr val="black"/>
                </a:solidFill>
                <a:latin typeface="Calibri"/>
              </a:rPr>
              <a:t>-ligand 1 (PD-L1)</a:t>
            </a:r>
          </a:p>
          <a:p>
            <a:pPr defTabSz="457200"/>
            <a:r>
              <a:rPr lang="fr-FR" dirty="0">
                <a:solidFill>
                  <a:prstClr val="black"/>
                </a:solidFill>
                <a:latin typeface="Calibri"/>
              </a:rPr>
              <a:t>CD274 or B7 </a:t>
            </a:r>
            <a:r>
              <a:rPr lang="fr-FR" dirty="0" err="1">
                <a:solidFill>
                  <a:prstClr val="black"/>
                </a:solidFill>
                <a:latin typeface="Calibri"/>
              </a:rPr>
              <a:t>homolog</a:t>
            </a:r>
            <a:r>
              <a:rPr lang="fr-FR" dirty="0">
                <a:solidFill>
                  <a:prstClr val="black"/>
                </a:solidFill>
                <a:latin typeface="Calibri"/>
              </a:rPr>
              <a:t> 1 (B7-H1) </a:t>
            </a:r>
          </a:p>
          <a:p>
            <a:pPr defTabSz="457200"/>
            <a:r>
              <a:rPr lang="fr-FR" i="1" dirty="0">
                <a:solidFill>
                  <a:prstClr val="black"/>
                </a:solidFill>
                <a:latin typeface="Calibri"/>
              </a:rPr>
              <a:t>CD274</a:t>
            </a:r>
            <a:r>
              <a:rPr lang="fr-FR" dirty="0">
                <a:solidFill>
                  <a:prstClr val="black"/>
                </a:solidFill>
                <a:latin typeface="Calibri"/>
              </a:rPr>
              <a:t> </a:t>
            </a:r>
            <a:r>
              <a:rPr lang="fr-FR" dirty="0" err="1">
                <a:solidFill>
                  <a:prstClr val="black"/>
                </a:solidFill>
                <a:latin typeface="Calibri"/>
              </a:rPr>
              <a:t>gene</a:t>
            </a:r>
            <a:endParaRPr lang="fr-FR" dirty="0">
              <a:solidFill>
                <a:prstClr val="black"/>
              </a:solidFill>
              <a:latin typeface="Calibri"/>
            </a:endParaRPr>
          </a:p>
          <a:p>
            <a:pPr defTabSz="457200"/>
            <a:r>
              <a:rPr lang="fr-FR" dirty="0" err="1">
                <a:solidFill>
                  <a:prstClr val="black"/>
                </a:solidFill>
                <a:latin typeface="Calibri"/>
              </a:rPr>
              <a:t>Dendritic</a:t>
            </a:r>
            <a:r>
              <a:rPr lang="fr-FR" dirty="0">
                <a:solidFill>
                  <a:prstClr val="black"/>
                </a:solidFill>
                <a:latin typeface="Calibri"/>
              </a:rPr>
              <a:t> </a:t>
            </a:r>
            <a:r>
              <a:rPr lang="fr-FR" dirty="0" err="1">
                <a:solidFill>
                  <a:prstClr val="black"/>
                </a:solidFill>
                <a:latin typeface="Calibri"/>
              </a:rPr>
              <a:t>cells</a:t>
            </a:r>
            <a:r>
              <a:rPr lang="fr-FR" dirty="0">
                <a:solidFill>
                  <a:prstClr val="black"/>
                </a:solidFill>
                <a:latin typeface="Calibri"/>
              </a:rPr>
              <a:t>, macrophages, </a:t>
            </a:r>
            <a:r>
              <a:rPr lang="fr-FR" dirty="0" err="1">
                <a:solidFill>
                  <a:srgbClr val="FF0000"/>
                </a:solidFill>
                <a:latin typeface="Calibri"/>
              </a:rPr>
              <a:t>tumor</a:t>
            </a:r>
            <a:r>
              <a:rPr lang="fr-FR" dirty="0">
                <a:solidFill>
                  <a:srgbClr val="FF0000"/>
                </a:solidFill>
              </a:rPr>
              <a:t> </a:t>
            </a:r>
            <a:r>
              <a:rPr lang="fr-FR" dirty="0" err="1">
                <a:solidFill>
                  <a:srgbClr val="FF0000"/>
                </a:solidFill>
              </a:rPr>
              <a:t>cells</a:t>
            </a:r>
            <a:endParaRPr lang="fr-FR" dirty="0">
              <a:solidFill>
                <a:srgbClr val="FF0000"/>
              </a:solidFill>
              <a:latin typeface="Calibri"/>
            </a:endParaRPr>
          </a:p>
        </p:txBody>
      </p:sp>
      <p:sp>
        <p:nvSpPr>
          <p:cNvPr id="8" name="ZoneTexte 7"/>
          <p:cNvSpPr txBox="1"/>
          <p:nvPr/>
        </p:nvSpPr>
        <p:spPr>
          <a:xfrm>
            <a:off x="2762166" y="1374864"/>
            <a:ext cx="3995810" cy="1754326"/>
          </a:xfrm>
          <a:prstGeom prst="rect">
            <a:avLst/>
          </a:prstGeom>
          <a:noFill/>
        </p:spPr>
        <p:txBody>
          <a:bodyPr wrap="square" rtlCol="0">
            <a:spAutoFit/>
          </a:bodyPr>
          <a:lstStyle/>
          <a:p>
            <a:pPr defTabSz="457200"/>
            <a:r>
              <a:rPr lang="fr-FR" b="1" dirty="0" err="1">
                <a:solidFill>
                  <a:prstClr val="black"/>
                </a:solidFill>
                <a:latin typeface="Calibri"/>
              </a:rPr>
              <a:t>Programmed</a:t>
            </a:r>
            <a:r>
              <a:rPr lang="fr-FR" b="1" dirty="0">
                <a:solidFill>
                  <a:prstClr val="black"/>
                </a:solidFill>
                <a:latin typeface="Calibri"/>
              </a:rPr>
              <a:t> </a:t>
            </a:r>
            <a:r>
              <a:rPr lang="fr-FR" b="1" dirty="0" err="1">
                <a:solidFill>
                  <a:prstClr val="black"/>
                </a:solidFill>
                <a:latin typeface="Calibri"/>
              </a:rPr>
              <a:t>cell</a:t>
            </a:r>
            <a:r>
              <a:rPr lang="fr-FR" b="1" dirty="0">
                <a:solidFill>
                  <a:prstClr val="black"/>
                </a:solidFill>
                <a:latin typeface="Calibri"/>
              </a:rPr>
              <a:t> </a:t>
            </a:r>
            <a:r>
              <a:rPr lang="fr-FR" b="1" dirty="0" err="1">
                <a:solidFill>
                  <a:prstClr val="black"/>
                </a:solidFill>
                <a:latin typeface="Calibri"/>
              </a:rPr>
              <a:t>death</a:t>
            </a:r>
            <a:r>
              <a:rPr lang="fr-FR" b="1" dirty="0">
                <a:solidFill>
                  <a:prstClr val="black"/>
                </a:solidFill>
                <a:latin typeface="Calibri"/>
              </a:rPr>
              <a:t> </a:t>
            </a:r>
            <a:r>
              <a:rPr lang="fr-FR" b="1" dirty="0" err="1">
                <a:solidFill>
                  <a:prstClr val="black"/>
                </a:solidFill>
                <a:latin typeface="Calibri"/>
              </a:rPr>
              <a:t>protein</a:t>
            </a:r>
            <a:r>
              <a:rPr lang="fr-FR" b="1" dirty="0">
                <a:solidFill>
                  <a:prstClr val="black"/>
                </a:solidFill>
                <a:latin typeface="Calibri"/>
              </a:rPr>
              <a:t> 1 (PD-1) </a:t>
            </a:r>
            <a:r>
              <a:rPr lang="fr-FR" dirty="0">
                <a:solidFill>
                  <a:prstClr val="black"/>
                </a:solidFill>
                <a:latin typeface="Calibri"/>
              </a:rPr>
              <a:t>CD279 </a:t>
            </a:r>
          </a:p>
          <a:p>
            <a:pPr defTabSz="457200"/>
            <a:r>
              <a:rPr lang="fr-FR" i="1" dirty="0">
                <a:solidFill>
                  <a:prstClr val="black"/>
                </a:solidFill>
                <a:latin typeface="Calibri"/>
              </a:rPr>
              <a:t>PDCD1 </a:t>
            </a:r>
            <a:r>
              <a:rPr lang="fr-FR" i="1" dirty="0" err="1">
                <a:solidFill>
                  <a:prstClr val="black"/>
                </a:solidFill>
                <a:latin typeface="Calibri"/>
              </a:rPr>
              <a:t>gene</a:t>
            </a:r>
            <a:endParaRPr lang="fr-FR" i="1" dirty="0">
              <a:solidFill>
                <a:prstClr val="black"/>
              </a:solidFill>
              <a:latin typeface="Calibri"/>
            </a:endParaRPr>
          </a:p>
          <a:p>
            <a:pPr defTabSz="457200"/>
            <a:r>
              <a:rPr lang="fr-FR" dirty="0" err="1">
                <a:solidFill>
                  <a:prstClr val="black"/>
                </a:solidFill>
                <a:latin typeface="Calibri"/>
              </a:rPr>
              <a:t>T</a:t>
            </a:r>
            <a:r>
              <a:rPr lang="fr-FR" dirty="0">
                <a:solidFill>
                  <a:prstClr val="black"/>
                </a:solidFill>
                <a:latin typeface="Calibri"/>
              </a:rPr>
              <a:t> lymphocytes  (CD8), </a:t>
            </a:r>
            <a:r>
              <a:rPr lang="fr-FR" dirty="0" err="1">
                <a:solidFill>
                  <a:prstClr val="black"/>
                </a:solidFill>
                <a:latin typeface="Calibri"/>
              </a:rPr>
              <a:t>natural</a:t>
            </a:r>
            <a:r>
              <a:rPr lang="fr-FR" dirty="0">
                <a:solidFill>
                  <a:prstClr val="black"/>
                </a:solidFill>
                <a:latin typeface="Calibri"/>
              </a:rPr>
              <a:t> killer (NK), </a:t>
            </a:r>
            <a:r>
              <a:rPr lang="fr-FR" dirty="0" err="1">
                <a:solidFill>
                  <a:prstClr val="black"/>
                </a:solidFill>
                <a:latin typeface="Calibri"/>
              </a:rPr>
              <a:t>some</a:t>
            </a:r>
            <a:r>
              <a:rPr lang="fr-FR" dirty="0">
                <a:solidFill>
                  <a:prstClr val="black"/>
                </a:solidFill>
                <a:latin typeface="Calibri"/>
              </a:rPr>
              <a:t> B lymphocytes and </a:t>
            </a:r>
            <a:r>
              <a:rPr lang="fr-FR" dirty="0" err="1">
                <a:solidFill>
                  <a:prstClr val="black"/>
                </a:solidFill>
                <a:latin typeface="Calibri"/>
              </a:rPr>
              <a:t>some</a:t>
            </a:r>
            <a:r>
              <a:rPr lang="fr-FR" dirty="0">
                <a:solidFill>
                  <a:prstClr val="black"/>
                </a:solidFill>
                <a:latin typeface="Calibri"/>
              </a:rPr>
              <a:t> </a:t>
            </a:r>
            <a:r>
              <a:rPr lang="fr-FR" dirty="0" err="1">
                <a:solidFill>
                  <a:prstClr val="black"/>
                </a:solidFill>
                <a:latin typeface="Calibri"/>
              </a:rPr>
              <a:t>myeloid</a:t>
            </a:r>
            <a:r>
              <a:rPr lang="fr-FR" dirty="0">
                <a:solidFill>
                  <a:prstClr val="black"/>
                </a:solidFill>
                <a:latin typeface="Calibri"/>
              </a:rPr>
              <a:t> </a:t>
            </a:r>
            <a:r>
              <a:rPr lang="fr-FR" dirty="0" err="1">
                <a:solidFill>
                  <a:prstClr val="black"/>
                </a:solidFill>
                <a:latin typeface="Calibri"/>
              </a:rPr>
              <a:t>cells</a:t>
            </a:r>
            <a:endParaRPr lang="fr-FR" dirty="0">
              <a:solidFill>
                <a:prstClr val="black"/>
              </a:solidFill>
              <a:latin typeface="Calibri"/>
            </a:endParaRPr>
          </a:p>
        </p:txBody>
      </p:sp>
      <p:sp>
        <p:nvSpPr>
          <p:cNvPr id="13" name="Rectangle 12"/>
          <p:cNvSpPr/>
          <p:nvPr/>
        </p:nvSpPr>
        <p:spPr>
          <a:xfrm>
            <a:off x="0" y="6281874"/>
            <a:ext cx="2063697" cy="553998"/>
          </a:xfrm>
          <a:prstGeom prst="rect">
            <a:avLst/>
          </a:prstGeom>
        </p:spPr>
        <p:txBody>
          <a:bodyPr wrap="square">
            <a:spAutoFit/>
          </a:bodyPr>
          <a:lstStyle/>
          <a:p>
            <a:pPr defTabSz="457200"/>
            <a:r>
              <a:rPr lang="fr-FR" sz="1000" i="1" dirty="0">
                <a:solidFill>
                  <a:prstClr val="black"/>
                </a:solidFill>
                <a:latin typeface="Calibri"/>
              </a:rPr>
              <a:t>Linh </a:t>
            </a:r>
            <a:r>
              <a:rPr lang="fr-FR" sz="1000" i="1" dirty="0" err="1">
                <a:solidFill>
                  <a:prstClr val="black"/>
                </a:solidFill>
                <a:latin typeface="Calibri"/>
              </a:rPr>
              <a:t>T</a:t>
            </a:r>
            <a:r>
              <a:rPr lang="fr-FR" sz="1000" i="1" dirty="0">
                <a:solidFill>
                  <a:prstClr val="black"/>
                </a:solidFill>
                <a:latin typeface="Calibri"/>
              </a:rPr>
              <a:t>. Nguyen, Pamela S. </a:t>
            </a:r>
            <a:r>
              <a:rPr lang="fr-FR" sz="1000" i="1" dirty="0" err="1">
                <a:solidFill>
                  <a:prstClr val="black"/>
                </a:solidFill>
                <a:latin typeface="Calibri"/>
              </a:rPr>
              <a:t>Ohashi</a:t>
            </a:r>
            <a:r>
              <a:rPr lang="fr-FR" sz="1000" i="1" dirty="0">
                <a:solidFill>
                  <a:prstClr val="black"/>
                </a:solidFill>
                <a:latin typeface="Calibri"/>
              </a:rPr>
              <a:t> </a:t>
            </a:r>
          </a:p>
          <a:p>
            <a:pPr defTabSz="457200"/>
            <a:r>
              <a:rPr lang="fr-FR" sz="1000" dirty="0">
                <a:solidFill>
                  <a:prstClr val="black"/>
                </a:solidFill>
                <a:latin typeface="Calibri"/>
              </a:rPr>
              <a:t>NATURE REVIEWS 2015</a:t>
            </a:r>
          </a:p>
          <a:p>
            <a:pPr defTabSz="457200"/>
            <a:r>
              <a:rPr lang="fr-FR" sz="1000" dirty="0">
                <a:solidFill>
                  <a:prstClr val="black"/>
                </a:solidFill>
                <a:latin typeface="Calibri"/>
              </a:rPr>
              <a:t>doi:10.1038/nri3790 </a:t>
            </a:r>
          </a:p>
        </p:txBody>
      </p:sp>
      <p:sp>
        <p:nvSpPr>
          <p:cNvPr id="4" name="ZoneTexte 3">
            <a:extLst>
              <a:ext uri="{FF2B5EF4-FFF2-40B4-BE49-F238E27FC236}">
                <a16:creationId xmlns:a16="http://schemas.microsoft.com/office/drawing/2014/main" id="{48ED6B0A-7499-B4BE-E71C-E9DAAB1B4BCD}"/>
              </a:ext>
            </a:extLst>
          </p:cNvPr>
          <p:cNvSpPr txBox="1"/>
          <p:nvPr/>
        </p:nvSpPr>
        <p:spPr>
          <a:xfrm>
            <a:off x="8939948" y="6435762"/>
            <a:ext cx="3252052" cy="400110"/>
          </a:xfrm>
          <a:prstGeom prst="rect">
            <a:avLst/>
          </a:prstGeom>
          <a:noFill/>
        </p:spPr>
        <p:txBody>
          <a:bodyPr wrap="square">
            <a:spAutoFit/>
          </a:bodyPr>
          <a:lstStyle/>
          <a:p>
            <a:r>
              <a:rPr lang="fr-FR" sz="1000" dirty="0"/>
              <a:t>João Constantino </a:t>
            </a:r>
            <a:r>
              <a:rPr lang="fr-FR" sz="1000" dirty="0">
                <a:solidFill>
                  <a:srgbClr val="131413"/>
                </a:solidFill>
                <a:effectLst/>
              </a:rPr>
              <a:t>et al </a:t>
            </a:r>
            <a:r>
              <a:rPr lang="fr-FR" sz="1000" dirty="0" err="1">
                <a:solidFill>
                  <a:srgbClr val="131413"/>
                </a:solidFill>
                <a:effectLst/>
              </a:rPr>
              <a:t>Immunol</a:t>
            </a:r>
            <a:r>
              <a:rPr lang="fr-FR" sz="1000" dirty="0">
                <a:solidFill>
                  <a:srgbClr val="131413"/>
                </a:solidFill>
                <a:effectLst/>
              </a:rPr>
              <a:t> </a:t>
            </a:r>
            <a:r>
              <a:rPr lang="fr-FR" sz="1000" dirty="0" err="1">
                <a:solidFill>
                  <a:srgbClr val="131413"/>
                </a:solidFill>
                <a:effectLst/>
              </a:rPr>
              <a:t>Res</a:t>
            </a:r>
            <a:r>
              <a:rPr lang="fr-FR" sz="1000" dirty="0">
                <a:solidFill>
                  <a:srgbClr val="131413"/>
                </a:solidFill>
                <a:effectLst/>
              </a:rPr>
              <a:t> (2017) 65:798–810</a:t>
            </a:r>
          </a:p>
          <a:p>
            <a:r>
              <a:rPr lang="fr-FR" sz="1000" dirty="0">
                <a:solidFill>
                  <a:srgbClr val="131413"/>
                </a:solidFill>
                <a:effectLst/>
              </a:rPr>
              <a:t>DOI 10.1007/s12026-017-8931-1</a:t>
            </a:r>
          </a:p>
        </p:txBody>
      </p:sp>
      <p:sp>
        <p:nvSpPr>
          <p:cNvPr id="11" name="ZoneTexte 10">
            <a:extLst>
              <a:ext uri="{FF2B5EF4-FFF2-40B4-BE49-F238E27FC236}">
                <a16:creationId xmlns:a16="http://schemas.microsoft.com/office/drawing/2014/main" id="{8669B558-5B77-763E-71AF-2699819B48AB}"/>
              </a:ext>
            </a:extLst>
          </p:cNvPr>
          <p:cNvSpPr txBox="1"/>
          <p:nvPr/>
        </p:nvSpPr>
        <p:spPr>
          <a:xfrm>
            <a:off x="9157841" y="4791603"/>
            <a:ext cx="2750024" cy="369332"/>
          </a:xfrm>
          <a:prstGeom prst="rect">
            <a:avLst/>
          </a:prstGeom>
          <a:noFill/>
        </p:spPr>
        <p:txBody>
          <a:bodyPr wrap="square">
            <a:spAutoFit/>
          </a:bodyPr>
          <a:lstStyle/>
          <a:p>
            <a:r>
              <a:rPr lang="en-GB" dirty="0"/>
              <a:t>Exhausted T cells</a:t>
            </a:r>
          </a:p>
        </p:txBody>
      </p:sp>
      <p:sp>
        <p:nvSpPr>
          <p:cNvPr id="14" name="Rectangle 19">
            <a:extLst>
              <a:ext uri="{FF2B5EF4-FFF2-40B4-BE49-F238E27FC236}">
                <a16:creationId xmlns:a16="http://schemas.microsoft.com/office/drawing/2014/main" id="{E204A30F-0993-8E75-5B62-8CA960C4EE12}"/>
              </a:ext>
            </a:extLst>
          </p:cNvPr>
          <p:cNvSpPr>
            <a:spLocks noChangeArrowheads="1"/>
          </p:cNvSpPr>
          <p:nvPr/>
        </p:nvSpPr>
        <p:spPr bwMode="auto">
          <a:xfrm>
            <a:off x="1858826" y="5285950"/>
            <a:ext cx="8474347"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33388"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90588" indent="-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47788" indent="-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90488" indent="0" eaLnBrk="1" hangingPunct="1">
              <a:spcBef>
                <a:spcPct val="0"/>
              </a:spcBef>
              <a:buNone/>
            </a:pPr>
            <a:r>
              <a:rPr lang="fr-FR" altLang="fr-FR" sz="2800" dirty="0" err="1"/>
              <a:t>Why</a:t>
            </a:r>
            <a:r>
              <a:rPr lang="fr-FR" altLang="fr-FR" sz="2800" dirty="0"/>
              <a:t> </a:t>
            </a:r>
            <a:r>
              <a:rPr lang="fr-FR" altLang="fr-FR" sz="2800" dirty="0" err="1"/>
              <a:t>is</a:t>
            </a:r>
            <a:r>
              <a:rPr lang="fr-FR" altLang="fr-FR" sz="2800" dirty="0"/>
              <a:t> </a:t>
            </a:r>
            <a:r>
              <a:rPr lang="fr-FR" altLang="fr-FR" sz="2800" dirty="0" err="1"/>
              <a:t>there</a:t>
            </a:r>
            <a:r>
              <a:rPr lang="fr-FR" altLang="fr-FR" sz="2800" dirty="0"/>
              <a:t> an escape?</a:t>
            </a:r>
          </a:p>
          <a:p>
            <a:pPr lvl="1" eaLnBrk="1" hangingPunct="1">
              <a:spcBef>
                <a:spcPct val="0"/>
              </a:spcBef>
              <a:buFont typeface="Arial" panose="020B0604020202020204" pitchFamily="34" charset="0"/>
              <a:buChar char="•"/>
            </a:pPr>
            <a:r>
              <a:rPr lang="fr-FR" altLang="fr-FR" sz="2000" dirty="0" err="1"/>
              <a:t>Tumor</a:t>
            </a:r>
            <a:r>
              <a:rPr lang="fr-FR" altLang="fr-FR" sz="2000" dirty="0"/>
              <a:t> </a:t>
            </a:r>
            <a:r>
              <a:rPr lang="fr-FR" altLang="fr-FR" sz="2000" dirty="0" err="1"/>
              <a:t>cells</a:t>
            </a:r>
            <a:r>
              <a:rPr lang="fr-FR" altLang="fr-FR" sz="2000" dirty="0"/>
              <a:t> </a:t>
            </a:r>
            <a:r>
              <a:rPr lang="fr-FR" altLang="fr-FR" sz="2000" dirty="0" err="1"/>
              <a:t>expressed</a:t>
            </a:r>
            <a:r>
              <a:rPr lang="fr-FR" altLang="fr-FR" sz="2000" dirty="0"/>
              <a:t>: IL-10, </a:t>
            </a:r>
            <a:r>
              <a:rPr lang="fr-FR" altLang="fr-FR" sz="2000" dirty="0" err="1"/>
              <a:t>TGFb</a:t>
            </a:r>
            <a:r>
              <a:rPr lang="fr-FR" altLang="fr-FR" sz="2000" dirty="0"/>
              <a:t>, VEGF, PGE2, </a:t>
            </a:r>
            <a:r>
              <a:rPr lang="fr-FR" altLang="fr-FR" sz="2000" b="1" dirty="0">
                <a:solidFill>
                  <a:srgbClr val="FF0000"/>
                </a:solidFill>
              </a:rPr>
              <a:t>PDL-1, </a:t>
            </a:r>
            <a:r>
              <a:rPr lang="fr-FR" altLang="fr-FR" sz="2000" dirty="0"/>
              <a:t>PDL-2</a:t>
            </a:r>
          </a:p>
          <a:p>
            <a:pPr lvl="1" eaLnBrk="1" hangingPunct="1">
              <a:spcBef>
                <a:spcPct val="0"/>
              </a:spcBef>
              <a:buFont typeface="Arial" panose="020B0604020202020204" pitchFamily="34" charset="0"/>
              <a:buChar char="•"/>
            </a:pPr>
            <a:r>
              <a:rPr lang="fr-FR" altLang="fr-FR" sz="2000" b="1" dirty="0">
                <a:solidFill>
                  <a:srgbClr val="FF0000"/>
                </a:solidFill>
              </a:rPr>
              <a:t>And </a:t>
            </a:r>
            <a:r>
              <a:rPr lang="fr-FR" altLang="fr-FR" sz="2000" b="1" dirty="0" err="1">
                <a:solidFill>
                  <a:srgbClr val="FF0000"/>
                </a:solidFill>
              </a:rPr>
              <a:t>protect</a:t>
            </a:r>
            <a:r>
              <a:rPr lang="fr-FR" altLang="fr-FR" sz="2000" b="1" dirty="0">
                <a:solidFill>
                  <a:srgbClr val="FF0000"/>
                </a:solidFill>
              </a:rPr>
              <a:t> </a:t>
            </a:r>
            <a:r>
              <a:rPr lang="fr-FR" altLang="fr-FR" sz="2000" b="1" dirty="0" err="1">
                <a:solidFill>
                  <a:srgbClr val="FF0000"/>
                </a:solidFill>
              </a:rPr>
              <a:t>themselves</a:t>
            </a:r>
            <a:r>
              <a:rPr lang="fr-FR" altLang="fr-FR" sz="2000" b="1" dirty="0">
                <a:solidFill>
                  <a:srgbClr val="FF0000"/>
                </a:solidFill>
              </a:rPr>
              <a:t> </a:t>
            </a:r>
            <a:r>
              <a:rPr lang="fr-FR" altLang="fr-FR" sz="2000" b="1" dirty="0" err="1">
                <a:solidFill>
                  <a:srgbClr val="FF0000"/>
                </a:solidFill>
              </a:rPr>
              <a:t>from</a:t>
            </a:r>
            <a:r>
              <a:rPr lang="fr-FR" altLang="fr-FR" sz="2000" b="1" dirty="0">
                <a:solidFill>
                  <a:srgbClr val="FF0000"/>
                </a:solidFill>
              </a:rPr>
              <a:t> the immune system</a:t>
            </a:r>
          </a:p>
        </p:txBody>
      </p:sp>
      <p:sp>
        <p:nvSpPr>
          <p:cNvPr id="15" name="Titre 1">
            <a:extLst>
              <a:ext uri="{FF2B5EF4-FFF2-40B4-BE49-F238E27FC236}">
                <a16:creationId xmlns:a16="http://schemas.microsoft.com/office/drawing/2014/main" id="{5A4307C3-2030-5FAF-DC64-ECE6DAFFAAE0}"/>
              </a:ext>
            </a:extLst>
          </p:cNvPr>
          <p:cNvSpPr txBox="1">
            <a:spLocks/>
          </p:cNvSpPr>
          <p:nvPr/>
        </p:nvSpPr>
        <p:spPr>
          <a:xfrm>
            <a:off x="517526" y="47510"/>
            <a:ext cx="10941049" cy="579547"/>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dirty="0" err="1">
                <a:solidFill>
                  <a:srgbClr val="0432FF"/>
                </a:solidFill>
                <a:latin typeface="Calibri" panose="020F0502020204030204" pitchFamily="34" charset="0"/>
                <a:cs typeface="Calibri" panose="020F0502020204030204" pitchFamily="34" charset="0"/>
              </a:rPr>
              <a:t>Immuno</a:t>
            </a:r>
            <a:r>
              <a:rPr lang="fr-FR" dirty="0">
                <a:solidFill>
                  <a:srgbClr val="0432FF"/>
                </a:solidFill>
                <a:latin typeface="Calibri" panose="020F0502020204030204" pitchFamily="34" charset="0"/>
                <a:cs typeface="Calibri" panose="020F0502020204030204" pitchFamily="34" charset="0"/>
              </a:rPr>
              <a:t> surveillance &amp; tumoral escape</a:t>
            </a:r>
          </a:p>
        </p:txBody>
      </p:sp>
    </p:spTree>
    <p:extLst>
      <p:ext uri="{BB962C8B-B14F-4D97-AF65-F5344CB8AC3E}">
        <p14:creationId xmlns:p14="http://schemas.microsoft.com/office/powerpoint/2010/main" val="3456302037"/>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A32146F-B114-A249-A865-81384F3EE697}"/>
              </a:ext>
            </a:extLst>
          </p:cNvPr>
          <p:cNvPicPr>
            <a:picLocks noChangeAspect="1"/>
          </p:cNvPicPr>
          <p:nvPr/>
        </p:nvPicPr>
        <p:blipFill>
          <a:blip r:embed="rId2"/>
          <a:stretch>
            <a:fillRect/>
          </a:stretch>
        </p:blipFill>
        <p:spPr>
          <a:xfrm>
            <a:off x="3508374" y="847881"/>
            <a:ext cx="4701876" cy="2776159"/>
          </a:xfrm>
          <a:prstGeom prst="rect">
            <a:avLst/>
          </a:prstGeom>
        </p:spPr>
      </p:pic>
      <p:sp>
        <p:nvSpPr>
          <p:cNvPr id="3" name="ZoneTexte 2">
            <a:extLst>
              <a:ext uri="{FF2B5EF4-FFF2-40B4-BE49-F238E27FC236}">
                <a16:creationId xmlns:a16="http://schemas.microsoft.com/office/drawing/2014/main" id="{CE377696-D1A4-F6C5-D5E7-7118294DDE60}"/>
              </a:ext>
            </a:extLst>
          </p:cNvPr>
          <p:cNvSpPr txBox="1"/>
          <p:nvPr/>
        </p:nvSpPr>
        <p:spPr>
          <a:xfrm>
            <a:off x="8354302" y="6490933"/>
            <a:ext cx="3837698" cy="307777"/>
          </a:xfrm>
          <a:prstGeom prst="rect">
            <a:avLst/>
          </a:prstGeom>
          <a:noFill/>
        </p:spPr>
        <p:txBody>
          <a:bodyPr wrap="square">
            <a:spAutoFit/>
          </a:bodyPr>
          <a:lstStyle/>
          <a:p>
            <a:r>
              <a:rPr lang="fr-FR" sz="1400" dirty="0">
                <a:solidFill>
                  <a:srgbClr val="0081AD"/>
                </a:solidFill>
                <a:effectLst/>
                <a:latin typeface="Calibri" panose="020F0502020204030204" pitchFamily="34" charset="0"/>
                <a:cs typeface="Calibri" panose="020F0502020204030204" pitchFamily="34" charset="0"/>
              </a:rPr>
              <a:t>http://</a:t>
            </a:r>
            <a:r>
              <a:rPr lang="fr-FR" sz="1400" dirty="0" err="1">
                <a:solidFill>
                  <a:srgbClr val="0081AD"/>
                </a:solidFill>
                <a:effectLst/>
                <a:latin typeface="Calibri" panose="020F0502020204030204" pitchFamily="34" charset="0"/>
                <a:cs typeface="Calibri" panose="020F0502020204030204" pitchFamily="34" charset="0"/>
              </a:rPr>
              <a:t>dx.doi.org</a:t>
            </a:r>
            <a:r>
              <a:rPr lang="fr-FR" sz="1400" dirty="0">
                <a:solidFill>
                  <a:srgbClr val="0081AD"/>
                </a:solidFill>
                <a:effectLst/>
                <a:latin typeface="Calibri" panose="020F0502020204030204" pitchFamily="34" charset="0"/>
                <a:cs typeface="Calibri" panose="020F0502020204030204" pitchFamily="34" charset="0"/>
              </a:rPr>
              <a:t>/10.1016/j.annpat.2015.11.004</a:t>
            </a:r>
          </a:p>
        </p:txBody>
      </p:sp>
      <p:pic>
        <p:nvPicPr>
          <p:cNvPr id="2" name="Image 1" descr="QR1 3+.bmp">
            <a:extLst>
              <a:ext uri="{FF2B5EF4-FFF2-40B4-BE49-F238E27FC236}">
                <a16:creationId xmlns:a16="http://schemas.microsoft.com/office/drawing/2014/main" id="{52F12BB6-D963-5535-17C5-6263DC75C5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78794" y="3680373"/>
            <a:ext cx="3581636" cy="2763024"/>
          </a:xfrm>
          <a:prstGeom prst="rect">
            <a:avLst/>
          </a:prstGeom>
        </p:spPr>
      </p:pic>
      <p:sp>
        <p:nvSpPr>
          <p:cNvPr id="5" name="ZoneTexte 4">
            <a:extLst>
              <a:ext uri="{FF2B5EF4-FFF2-40B4-BE49-F238E27FC236}">
                <a16:creationId xmlns:a16="http://schemas.microsoft.com/office/drawing/2014/main" id="{9BC86F4B-0C18-8784-0332-D7260A5EEBDF}"/>
              </a:ext>
            </a:extLst>
          </p:cNvPr>
          <p:cNvSpPr txBox="1"/>
          <p:nvPr/>
        </p:nvSpPr>
        <p:spPr>
          <a:xfrm>
            <a:off x="4913072" y="4877219"/>
            <a:ext cx="582211" cy="369332"/>
          </a:xfrm>
          <a:prstGeom prst="rect">
            <a:avLst/>
          </a:prstGeom>
          <a:noFill/>
        </p:spPr>
        <p:txBody>
          <a:bodyPr wrap="none" rtlCol="0">
            <a:spAutoFit/>
          </a:bodyPr>
          <a:lstStyle/>
          <a:p>
            <a:r>
              <a:rPr lang="fr-FR" dirty="0"/>
              <a:t>QR1</a:t>
            </a:r>
          </a:p>
        </p:txBody>
      </p:sp>
      <p:sp>
        <p:nvSpPr>
          <p:cNvPr id="6" name="ZoneTexte 5">
            <a:extLst>
              <a:ext uri="{FF2B5EF4-FFF2-40B4-BE49-F238E27FC236}">
                <a16:creationId xmlns:a16="http://schemas.microsoft.com/office/drawing/2014/main" id="{B84127A1-C7A8-3803-287E-CF84DE913CDC}"/>
              </a:ext>
            </a:extLst>
          </p:cNvPr>
          <p:cNvSpPr txBox="1"/>
          <p:nvPr/>
        </p:nvSpPr>
        <p:spPr>
          <a:xfrm>
            <a:off x="9888411" y="4877637"/>
            <a:ext cx="1866280" cy="369332"/>
          </a:xfrm>
          <a:prstGeom prst="rect">
            <a:avLst/>
          </a:prstGeom>
          <a:noFill/>
        </p:spPr>
        <p:txBody>
          <a:bodyPr wrap="none" rtlCol="0">
            <a:spAutoFit/>
          </a:bodyPr>
          <a:lstStyle/>
          <a:p>
            <a:r>
              <a:rPr lang="fr-FR" dirty="0"/>
              <a:t>SP263 (</a:t>
            </a:r>
            <a:r>
              <a:rPr lang="fr-FR" dirty="0" err="1"/>
              <a:t>ref</a:t>
            </a:r>
            <a:r>
              <a:rPr lang="fr-FR" dirty="0"/>
              <a:t> clone)</a:t>
            </a:r>
          </a:p>
        </p:txBody>
      </p:sp>
      <p:pic>
        <p:nvPicPr>
          <p:cNvPr id="7" name="Image 6" descr="SP263 3+ bis.bmp">
            <a:extLst>
              <a:ext uri="{FF2B5EF4-FFF2-40B4-BE49-F238E27FC236}">
                <a16:creationId xmlns:a16="http://schemas.microsoft.com/office/drawing/2014/main" id="{86F714BC-CB16-783A-E1A1-B618DBDD75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3660360"/>
            <a:ext cx="3636111" cy="2776158"/>
          </a:xfrm>
          <a:prstGeom prst="rect">
            <a:avLst/>
          </a:prstGeom>
        </p:spPr>
      </p:pic>
      <p:sp>
        <p:nvSpPr>
          <p:cNvPr id="8" name="ZoneTexte 7">
            <a:extLst>
              <a:ext uri="{FF2B5EF4-FFF2-40B4-BE49-F238E27FC236}">
                <a16:creationId xmlns:a16="http://schemas.microsoft.com/office/drawing/2014/main" id="{6FB5F12C-1AA7-151D-2BCB-EE7B9AC31DEE}"/>
              </a:ext>
            </a:extLst>
          </p:cNvPr>
          <p:cNvSpPr txBox="1"/>
          <p:nvPr/>
        </p:nvSpPr>
        <p:spPr>
          <a:xfrm>
            <a:off x="1341272" y="1789543"/>
            <a:ext cx="1414170" cy="461665"/>
          </a:xfrm>
          <a:prstGeom prst="rect">
            <a:avLst/>
          </a:prstGeom>
          <a:noFill/>
        </p:spPr>
        <p:txBody>
          <a:bodyPr wrap="none" rtlCol="0">
            <a:spAutoFit/>
          </a:bodyPr>
          <a:lstStyle/>
          <a:p>
            <a:r>
              <a:rPr lang="en-GB" sz="2400" dirty="0">
                <a:solidFill>
                  <a:srgbClr val="0432FF"/>
                </a:solidFill>
                <a:latin typeface="Calibri" panose="020F0502020204030204" pitchFamily="34" charset="0"/>
                <a:cs typeface="Calibri" panose="020F0502020204030204" pitchFamily="34" charset="0"/>
              </a:rPr>
              <a:t>PD-L1 IHC</a:t>
            </a:r>
          </a:p>
        </p:txBody>
      </p:sp>
      <p:sp>
        <p:nvSpPr>
          <p:cNvPr id="9" name="ZoneTexte 8">
            <a:extLst>
              <a:ext uri="{FF2B5EF4-FFF2-40B4-BE49-F238E27FC236}">
                <a16:creationId xmlns:a16="http://schemas.microsoft.com/office/drawing/2014/main" id="{9D916286-9303-7540-F3BF-039AB2068D7F}"/>
              </a:ext>
            </a:extLst>
          </p:cNvPr>
          <p:cNvSpPr txBox="1"/>
          <p:nvPr/>
        </p:nvSpPr>
        <p:spPr>
          <a:xfrm>
            <a:off x="1463097" y="244847"/>
            <a:ext cx="9265806" cy="584775"/>
          </a:xfrm>
          <a:prstGeom prst="rect">
            <a:avLst/>
          </a:prstGeom>
          <a:noFill/>
        </p:spPr>
        <p:txBody>
          <a:bodyPr wrap="none" rtlCol="0">
            <a:spAutoFit/>
          </a:bodyPr>
          <a:lstStyle/>
          <a:p>
            <a:r>
              <a:rPr lang="en-GB" sz="3200" dirty="0">
                <a:solidFill>
                  <a:srgbClr val="0432FF"/>
                </a:solidFill>
                <a:latin typeface="Calibri" panose="020F0502020204030204" pitchFamily="34" charset="0"/>
                <a:cs typeface="Calibri" panose="020F0502020204030204" pitchFamily="34" charset="0"/>
              </a:rPr>
              <a:t>French recommendations for PD-L1 IHC in lung </a:t>
            </a:r>
            <a:r>
              <a:rPr lang="en-GB" sz="3200" dirty="0" err="1">
                <a:solidFill>
                  <a:srgbClr val="0432FF"/>
                </a:solidFill>
                <a:latin typeface="Calibri" panose="020F0502020204030204" pitchFamily="34" charset="0"/>
                <a:cs typeface="Calibri" panose="020F0502020204030204" pitchFamily="34" charset="0"/>
              </a:rPr>
              <a:t>tumors</a:t>
            </a:r>
            <a:endParaRPr lang="en-GB" sz="3200" dirty="0">
              <a:solidFill>
                <a:srgbClr val="0432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3592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F50EB-B07B-4A34-A327-B0FA973575FF}"/>
              </a:ext>
            </a:extLst>
          </p:cNvPr>
          <p:cNvSpPr>
            <a:spLocks noGrp="1"/>
          </p:cNvSpPr>
          <p:nvPr>
            <p:ph type="title"/>
          </p:nvPr>
        </p:nvSpPr>
        <p:spPr>
          <a:xfrm>
            <a:off x="261255" y="223016"/>
            <a:ext cx="11717383" cy="1010972"/>
          </a:xfrm>
        </p:spPr>
        <p:txBody>
          <a:bodyPr>
            <a:normAutofit/>
          </a:bodyPr>
          <a:lstStyle/>
          <a:p>
            <a:r>
              <a:rPr lang="en-GB" sz="4000" noProof="0" dirty="0">
                <a:solidFill>
                  <a:srgbClr val="0432FF"/>
                </a:solidFill>
              </a:rPr>
              <a:t>TPS score / percentage of PD-L1+ tumour cells</a:t>
            </a:r>
            <a:endParaRPr lang="en-GB" sz="4000" baseline="30000" noProof="0" dirty="0">
              <a:solidFill>
                <a:srgbClr val="0432FF"/>
              </a:solidFill>
            </a:endParaRPr>
          </a:p>
        </p:txBody>
      </p:sp>
      <p:sp>
        <p:nvSpPr>
          <p:cNvPr id="3" name="Espace réservé du contenu 2">
            <a:extLst>
              <a:ext uri="{FF2B5EF4-FFF2-40B4-BE49-F238E27FC236}">
                <a16:creationId xmlns:a16="http://schemas.microsoft.com/office/drawing/2014/main" id="{F27F2843-3102-485E-96CC-7C7FA5A2DC1E}"/>
              </a:ext>
            </a:extLst>
          </p:cNvPr>
          <p:cNvSpPr>
            <a:spLocks noGrp="1"/>
          </p:cNvSpPr>
          <p:nvPr>
            <p:ph idx="1"/>
          </p:nvPr>
        </p:nvSpPr>
        <p:spPr>
          <a:xfrm>
            <a:off x="1249085" y="3130581"/>
            <a:ext cx="9741725" cy="3330127"/>
          </a:xfrm>
        </p:spPr>
        <p:txBody>
          <a:bodyPr/>
          <a:lstStyle/>
          <a:p>
            <a:r>
              <a:rPr lang="en-GB" noProof="0" dirty="0"/>
              <a:t>Used in the lung (55-65% positive at ≥1% threshold)</a:t>
            </a:r>
          </a:p>
          <a:p>
            <a:pPr marL="0" indent="0">
              <a:buNone/>
            </a:pPr>
            <a:r>
              <a:rPr lang="en-GB" sz="2400" noProof="0" dirty="0"/>
              <a:t>Assessment of PD-L1 expression by immune cells has not been shown to be useful in initial clinical trials</a:t>
            </a:r>
          </a:p>
        </p:txBody>
      </p:sp>
      <p:sp>
        <p:nvSpPr>
          <p:cNvPr id="5" name="Rectangle à coins arrondis 4"/>
          <p:cNvSpPr/>
          <p:nvPr/>
        </p:nvSpPr>
        <p:spPr>
          <a:xfrm>
            <a:off x="1589281" y="1494072"/>
            <a:ext cx="9630888" cy="1211283"/>
          </a:xfrm>
          <a:prstGeom prst="roundRect">
            <a:avLst>
              <a:gd name="adj" fmla="val 9367"/>
            </a:avLst>
          </a:prstGeom>
          <a:solidFill>
            <a:schemeClr val="accent5">
              <a:lumMod val="40000"/>
              <a:lumOff val="60000"/>
            </a:schemeClr>
          </a:solidFill>
          <a:ln w="38100">
            <a:solidFill>
              <a:schemeClr val="accent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fr-FR"/>
          </a:p>
        </p:txBody>
      </p:sp>
      <p:cxnSp>
        <p:nvCxnSpPr>
          <p:cNvPr id="6" name="Connecteur droit 5"/>
          <p:cNvCxnSpPr>
            <a:cxnSpLocks/>
          </p:cNvCxnSpPr>
          <p:nvPr/>
        </p:nvCxnSpPr>
        <p:spPr>
          <a:xfrm>
            <a:off x="3131125" y="2103402"/>
            <a:ext cx="71422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23511B3-93FF-4274-B734-62770F44E43C}"/>
              </a:ext>
            </a:extLst>
          </p:cNvPr>
          <p:cNvSpPr/>
          <p:nvPr/>
        </p:nvSpPr>
        <p:spPr>
          <a:xfrm>
            <a:off x="1827828" y="1793435"/>
            <a:ext cx="1424855" cy="584775"/>
          </a:xfrm>
          <a:prstGeom prst="rect">
            <a:avLst/>
          </a:prstGeom>
        </p:spPr>
        <p:txBody>
          <a:bodyPr wrap="square">
            <a:spAutoFit/>
          </a:bodyPr>
          <a:lstStyle/>
          <a:p>
            <a:r>
              <a:rPr lang="fr-FR" sz="3200" b="1" dirty="0">
                <a:cs typeface="Calibri" panose="020F0502020204030204" pitchFamily="34" charset="0"/>
              </a:rPr>
              <a:t>TPS</a:t>
            </a:r>
            <a:r>
              <a:rPr lang="fr-FR" sz="3200" dirty="0">
                <a:latin typeface="+mj-lt"/>
                <a:cs typeface="Calibri" panose="020F0502020204030204" pitchFamily="34" charset="0"/>
              </a:rPr>
              <a:t> </a:t>
            </a:r>
            <a:r>
              <a:rPr lang="fr-FR" sz="3200" b="1" dirty="0">
                <a:latin typeface="+mj-lt"/>
                <a:cs typeface="Calibri" panose="020F0502020204030204" pitchFamily="34" charset="0"/>
              </a:rPr>
              <a:t>=</a:t>
            </a:r>
            <a:r>
              <a:rPr lang="fr-FR" sz="3200" dirty="0">
                <a:latin typeface="+mj-lt"/>
                <a:cs typeface="Calibri" panose="020F0502020204030204" pitchFamily="34" charset="0"/>
              </a:rPr>
              <a:t> </a:t>
            </a:r>
          </a:p>
        </p:txBody>
      </p:sp>
      <p:sp>
        <p:nvSpPr>
          <p:cNvPr id="8" name="Rectangle 7">
            <a:extLst>
              <a:ext uri="{FF2B5EF4-FFF2-40B4-BE49-F238E27FC236}">
                <a16:creationId xmlns:a16="http://schemas.microsoft.com/office/drawing/2014/main" id="{EA6B910D-B59B-EA4F-8915-A4BC65E5BB3C}"/>
              </a:ext>
            </a:extLst>
          </p:cNvPr>
          <p:cNvSpPr/>
          <p:nvPr/>
        </p:nvSpPr>
        <p:spPr>
          <a:xfrm>
            <a:off x="2959607" y="1605957"/>
            <a:ext cx="7313809" cy="350865"/>
          </a:xfrm>
          <a:prstGeom prst="rect">
            <a:avLst/>
          </a:prstGeom>
        </p:spPr>
        <p:txBody>
          <a:bodyPr wrap="square" lIns="0" tIns="0" rIns="0" bIns="0">
            <a:spAutoFit/>
          </a:bodyPr>
          <a:lstStyle/>
          <a:p>
            <a:pPr lvl="0" algn="ctr" defTabSz="685125">
              <a:lnSpc>
                <a:spcPct val="95000"/>
              </a:lnSpc>
              <a:spcBef>
                <a:spcPts val="600"/>
              </a:spcBef>
              <a:buClr>
                <a:srgbClr val="6BCAD4"/>
              </a:buClr>
            </a:pPr>
            <a:r>
              <a:rPr lang="fr-FR" sz="2400" b="1" dirty="0" err="1">
                <a:cs typeface="Calibri" panose="020F0502020204030204" pitchFamily="34" charset="0"/>
              </a:rPr>
              <a:t>Number</a:t>
            </a:r>
            <a:r>
              <a:rPr lang="fr-FR" sz="2400" b="1" dirty="0">
                <a:cs typeface="Calibri" panose="020F0502020204030204" pitchFamily="34" charset="0"/>
              </a:rPr>
              <a:t> of PD-L1+ </a:t>
            </a:r>
            <a:r>
              <a:rPr lang="fr-FR" sz="2400" b="1" dirty="0" err="1">
                <a:cs typeface="Calibri" panose="020F0502020204030204" pitchFamily="34" charset="0"/>
              </a:rPr>
              <a:t>tumour</a:t>
            </a:r>
            <a:r>
              <a:rPr lang="fr-FR" sz="2400" b="1" dirty="0">
                <a:cs typeface="Calibri" panose="020F0502020204030204" pitchFamily="34" charset="0"/>
              </a:rPr>
              <a:t> </a:t>
            </a:r>
            <a:r>
              <a:rPr lang="fr-FR" sz="2400" b="1" dirty="0" err="1">
                <a:cs typeface="Calibri" panose="020F0502020204030204" pitchFamily="34" charset="0"/>
              </a:rPr>
              <a:t>cells</a:t>
            </a:r>
            <a:endParaRPr lang="fr-FR" sz="2400" b="1" dirty="0">
              <a:cs typeface="Calibri" panose="020F0502020204030204" pitchFamily="34" charset="0"/>
            </a:endParaRPr>
          </a:p>
        </p:txBody>
      </p:sp>
      <p:sp>
        <p:nvSpPr>
          <p:cNvPr id="10" name="Rectangle 9">
            <a:extLst>
              <a:ext uri="{FF2B5EF4-FFF2-40B4-BE49-F238E27FC236}">
                <a16:creationId xmlns:a16="http://schemas.microsoft.com/office/drawing/2014/main" id="{67703333-EA47-A646-91CD-1891FC936D47}"/>
              </a:ext>
            </a:extLst>
          </p:cNvPr>
          <p:cNvSpPr/>
          <p:nvPr/>
        </p:nvSpPr>
        <p:spPr>
          <a:xfrm>
            <a:off x="3845170" y="2192363"/>
            <a:ext cx="5542682" cy="350865"/>
          </a:xfrm>
          <a:prstGeom prst="rect">
            <a:avLst/>
          </a:prstGeom>
        </p:spPr>
        <p:txBody>
          <a:bodyPr wrap="square" lIns="0" tIns="0" rIns="0" bIns="0">
            <a:spAutoFit/>
          </a:bodyPr>
          <a:lstStyle/>
          <a:p>
            <a:pPr lvl="0" algn="ctr" defTabSz="685125">
              <a:lnSpc>
                <a:spcPct val="95000"/>
              </a:lnSpc>
              <a:spcBef>
                <a:spcPts val="600"/>
              </a:spcBef>
              <a:buClr>
                <a:srgbClr val="6BCAD4"/>
              </a:buClr>
            </a:pPr>
            <a:r>
              <a:rPr lang="fr-FR" sz="2400" b="1" dirty="0" err="1">
                <a:cs typeface="Calibri" panose="020F0502020204030204" pitchFamily="34" charset="0"/>
              </a:rPr>
              <a:t>Number</a:t>
            </a:r>
            <a:r>
              <a:rPr lang="fr-FR" sz="2400" b="1" dirty="0">
                <a:cs typeface="Calibri" panose="020F0502020204030204" pitchFamily="34" charset="0"/>
              </a:rPr>
              <a:t> of viable </a:t>
            </a:r>
            <a:r>
              <a:rPr lang="fr-FR" sz="2400" b="1" dirty="0" err="1">
                <a:cs typeface="Calibri" panose="020F0502020204030204" pitchFamily="34" charset="0"/>
              </a:rPr>
              <a:t>tumour</a:t>
            </a:r>
            <a:r>
              <a:rPr lang="fr-FR" sz="2400" b="1" dirty="0">
                <a:cs typeface="Calibri" panose="020F0502020204030204" pitchFamily="34" charset="0"/>
              </a:rPr>
              <a:t> </a:t>
            </a:r>
            <a:r>
              <a:rPr lang="fr-FR" sz="2400" b="1" dirty="0" err="1">
                <a:cs typeface="Calibri" panose="020F0502020204030204" pitchFamily="34" charset="0"/>
              </a:rPr>
              <a:t>cells</a:t>
            </a:r>
            <a:endParaRPr lang="fr-FR" sz="2400" b="1" dirty="0">
              <a:cs typeface="Calibri" panose="020F0502020204030204" pitchFamily="34" charset="0"/>
            </a:endParaRPr>
          </a:p>
        </p:txBody>
      </p:sp>
      <p:sp>
        <p:nvSpPr>
          <p:cNvPr id="11" name="ZoneTexte 10"/>
          <p:cNvSpPr txBox="1"/>
          <p:nvPr/>
        </p:nvSpPr>
        <p:spPr>
          <a:xfrm>
            <a:off x="10402370" y="1854991"/>
            <a:ext cx="1242647" cy="461665"/>
          </a:xfrm>
          <a:prstGeom prst="rect">
            <a:avLst/>
          </a:prstGeom>
          <a:noFill/>
        </p:spPr>
        <p:txBody>
          <a:bodyPr wrap="square" rtlCol="0">
            <a:spAutoFit/>
          </a:bodyPr>
          <a:lstStyle/>
          <a:p>
            <a:r>
              <a:rPr lang="fr-FR" sz="2400" b="1" dirty="0"/>
              <a:t>x100</a:t>
            </a:r>
          </a:p>
        </p:txBody>
      </p:sp>
      <p:pic>
        <p:nvPicPr>
          <p:cNvPr id="12" name="Image 11">
            <a:extLst>
              <a:ext uri="{FF2B5EF4-FFF2-40B4-BE49-F238E27FC236}">
                <a16:creationId xmlns:a16="http://schemas.microsoft.com/office/drawing/2014/main" id="{C27D7E37-7596-9E48-949E-1A67D367C9B7}"/>
              </a:ext>
            </a:extLst>
          </p:cNvPr>
          <p:cNvPicPr>
            <a:picLocks noChangeAspect="1"/>
          </p:cNvPicPr>
          <p:nvPr/>
        </p:nvPicPr>
        <p:blipFill>
          <a:blip r:embed="rId3"/>
          <a:stretch>
            <a:fillRect/>
          </a:stretch>
        </p:blipFill>
        <p:spPr>
          <a:xfrm>
            <a:off x="6942635" y="4465385"/>
            <a:ext cx="3459735" cy="2047307"/>
          </a:xfrm>
          <a:prstGeom prst="rect">
            <a:avLst/>
          </a:prstGeom>
        </p:spPr>
      </p:pic>
      <p:pic>
        <p:nvPicPr>
          <p:cNvPr id="13" name="Image 12">
            <a:extLst>
              <a:ext uri="{FF2B5EF4-FFF2-40B4-BE49-F238E27FC236}">
                <a16:creationId xmlns:a16="http://schemas.microsoft.com/office/drawing/2014/main" id="{9EFDB311-D53E-1641-A6C3-BBC2CB00B612}"/>
              </a:ext>
            </a:extLst>
          </p:cNvPr>
          <p:cNvPicPr>
            <a:picLocks noChangeAspect="1"/>
          </p:cNvPicPr>
          <p:nvPr/>
        </p:nvPicPr>
        <p:blipFill>
          <a:blip r:embed="rId4"/>
          <a:stretch>
            <a:fillRect/>
          </a:stretch>
        </p:blipFill>
        <p:spPr>
          <a:xfrm>
            <a:off x="850760" y="4534556"/>
            <a:ext cx="1954135" cy="1692201"/>
          </a:xfrm>
          <a:prstGeom prst="rect">
            <a:avLst/>
          </a:prstGeom>
        </p:spPr>
      </p:pic>
      <p:sp>
        <p:nvSpPr>
          <p:cNvPr id="14" name="Rectangle 13">
            <a:extLst>
              <a:ext uri="{FF2B5EF4-FFF2-40B4-BE49-F238E27FC236}">
                <a16:creationId xmlns:a16="http://schemas.microsoft.com/office/drawing/2014/main" id="{6232307D-F8AC-C64C-9CC2-4059A67E4194}"/>
              </a:ext>
            </a:extLst>
          </p:cNvPr>
          <p:cNvSpPr/>
          <p:nvPr/>
        </p:nvSpPr>
        <p:spPr>
          <a:xfrm>
            <a:off x="261255" y="6327207"/>
            <a:ext cx="5714694" cy="307777"/>
          </a:xfrm>
          <a:prstGeom prst="rect">
            <a:avLst/>
          </a:prstGeom>
        </p:spPr>
        <p:txBody>
          <a:bodyPr wrap="square">
            <a:spAutoFit/>
          </a:bodyPr>
          <a:lstStyle/>
          <a:p>
            <a:r>
              <a:rPr lang="fr-FR" sz="1400" dirty="0">
                <a:latin typeface="Helvetica" pitchFamily="2" charset="0"/>
              </a:rPr>
              <a:t>High </a:t>
            </a:r>
            <a:r>
              <a:rPr lang="fr-FR" sz="1400" dirty="0" err="1">
                <a:latin typeface="Helvetica" pitchFamily="2" charset="0"/>
              </a:rPr>
              <a:t>intensity</a:t>
            </a:r>
            <a:r>
              <a:rPr lang="fr-FR" sz="1400" dirty="0">
                <a:latin typeface="Helvetica" pitchFamily="2" charset="0"/>
              </a:rPr>
              <a:t> diffuse membrane labelling of </a:t>
            </a:r>
            <a:r>
              <a:rPr lang="fr-FR" sz="1400" dirty="0" err="1">
                <a:latin typeface="Helvetica" pitchFamily="2" charset="0"/>
              </a:rPr>
              <a:t>tumour</a:t>
            </a:r>
            <a:r>
              <a:rPr lang="fr-FR" sz="1400" dirty="0">
                <a:latin typeface="Helvetica" pitchFamily="2" charset="0"/>
              </a:rPr>
              <a:t> </a:t>
            </a:r>
            <a:r>
              <a:rPr lang="fr-FR" sz="1400" dirty="0" err="1">
                <a:latin typeface="Helvetica" pitchFamily="2" charset="0"/>
              </a:rPr>
              <a:t>cells</a:t>
            </a:r>
            <a:endParaRPr lang="fr-FR" sz="1400" dirty="0">
              <a:latin typeface="Helvetica" pitchFamily="2" charset="0"/>
            </a:endParaRPr>
          </a:p>
        </p:txBody>
      </p:sp>
      <p:sp>
        <p:nvSpPr>
          <p:cNvPr id="15" name="ZoneTexte 14">
            <a:extLst>
              <a:ext uri="{FF2B5EF4-FFF2-40B4-BE49-F238E27FC236}">
                <a16:creationId xmlns:a16="http://schemas.microsoft.com/office/drawing/2014/main" id="{DEAEE1A8-DE8D-1241-85BD-E1448824D588}"/>
              </a:ext>
            </a:extLst>
          </p:cNvPr>
          <p:cNvSpPr txBox="1"/>
          <p:nvPr/>
        </p:nvSpPr>
        <p:spPr>
          <a:xfrm>
            <a:off x="3466554" y="5057490"/>
            <a:ext cx="3057914" cy="646331"/>
          </a:xfrm>
          <a:prstGeom prst="rect">
            <a:avLst/>
          </a:prstGeom>
          <a:noFill/>
        </p:spPr>
        <p:txBody>
          <a:bodyPr wrap="square" rtlCol="0">
            <a:spAutoFit/>
          </a:bodyPr>
          <a:lstStyle/>
          <a:p>
            <a:r>
              <a:rPr lang="fr-FR" dirty="0" err="1"/>
              <a:t>Immunochemical</a:t>
            </a:r>
            <a:r>
              <a:rPr lang="fr-FR" dirty="0"/>
              <a:t> </a:t>
            </a:r>
            <a:r>
              <a:rPr lang="fr-FR" dirty="0" err="1"/>
              <a:t>detection</a:t>
            </a:r>
            <a:r>
              <a:rPr lang="fr-FR" dirty="0"/>
              <a:t> of PD-L1</a:t>
            </a:r>
          </a:p>
        </p:txBody>
      </p:sp>
      <p:sp>
        <p:nvSpPr>
          <p:cNvPr id="16" name="ZoneTexte 15">
            <a:extLst>
              <a:ext uri="{FF2B5EF4-FFF2-40B4-BE49-F238E27FC236}">
                <a16:creationId xmlns:a16="http://schemas.microsoft.com/office/drawing/2014/main" id="{BB6950BC-C508-474B-B2CE-3B2D9044CE5A}"/>
              </a:ext>
            </a:extLst>
          </p:cNvPr>
          <p:cNvSpPr txBox="1"/>
          <p:nvPr/>
        </p:nvSpPr>
        <p:spPr>
          <a:xfrm>
            <a:off x="10523083" y="5304372"/>
            <a:ext cx="583814" cy="369332"/>
          </a:xfrm>
          <a:prstGeom prst="rect">
            <a:avLst/>
          </a:prstGeom>
          <a:noFill/>
        </p:spPr>
        <p:txBody>
          <a:bodyPr wrap="none" rtlCol="0">
            <a:spAutoFit/>
          </a:bodyPr>
          <a:lstStyle/>
          <a:p>
            <a:r>
              <a:rPr lang="fr-FR" dirty="0"/>
              <a:t>41%</a:t>
            </a:r>
          </a:p>
        </p:txBody>
      </p:sp>
      <p:sp>
        <p:nvSpPr>
          <p:cNvPr id="17" name="ZoneTexte 16">
            <a:extLst>
              <a:ext uri="{FF2B5EF4-FFF2-40B4-BE49-F238E27FC236}">
                <a16:creationId xmlns:a16="http://schemas.microsoft.com/office/drawing/2014/main" id="{1707232D-0735-C240-9D9C-4987F5C56644}"/>
              </a:ext>
            </a:extLst>
          </p:cNvPr>
          <p:cNvSpPr txBox="1"/>
          <p:nvPr/>
        </p:nvSpPr>
        <p:spPr>
          <a:xfrm>
            <a:off x="203246" y="1001219"/>
            <a:ext cx="6098874"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0432FF"/>
                </a:solidFill>
                <a:effectLst/>
                <a:uLnTx/>
                <a:uFillTx/>
                <a:latin typeface="+mn-lt"/>
                <a:ea typeface="+mn-ea"/>
                <a:cs typeface="+mn-cs"/>
              </a:rPr>
              <a:t>Tumor proportion score </a:t>
            </a:r>
            <a:endParaRPr lang="fr-FR" dirty="0">
              <a:solidFill>
                <a:srgbClr val="0432FF"/>
              </a:solidFill>
            </a:endParaRPr>
          </a:p>
        </p:txBody>
      </p:sp>
    </p:spTree>
    <p:extLst>
      <p:ext uri="{BB962C8B-B14F-4D97-AF65-F5344CB8AC3E}">
        <p14:creationId xmlns:p14="http://schemas.microsoft.com/office/powerpoint/2010/main" val="2554342239"/>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a:solidFill>
                  <a:srgbClr val="0432FF"/>
                </a:solidFill>
              </a:rPr>
              <a:t>Molecular testing</a:t>
            </a:r>
          </a:p>
        </p:txBody>
      </p:sp>
      <p:sp>
        <p:nvSpPr>
          <p:cNvPr id="3" name="Espace réservé du texte 2">
            <a:extLst>
              <a:ext uri="{FF2B5EF4-FFF2-40B4-BE49-F238E27FC236}">
                <a16:creationId xmlns:a16="http://schemas.microsoft.com/office/drawing/2014/main" id="{B0889991-D3C1-64DF-9D97-EF6219A33648}"/>
              </a:ext>
            </a:extLst>
          </p:cNvPr>
          <p:cNvSpPr>
            <a:spLocks noGrp="1"/>
          </p:cNvSpPr>
          <p:nvPr>
            <p:ph type="body" idx="1"/>
          </p:nvPr>
        </p:nvSpPr>
        <p:spPr/>
        <p:txBody>
          <a:bodyPr/>
          <a:lstStyle/>
          <a:p>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400" kern="100" dirty="0" err="1">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the experience of a European university hospital</a:t>
            </a:r>
            <a:endParaRPr lang="en-GB" noProof="0" dirty="0">
              <a:solidFill>
                <a:schemeClr val="bg1">
                  <a:lumMod val="65000"/>
                </a:schemeClr>
              </a:solidFill>
            </a:endParaRP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pic>
        <p:nvPicPr>
          <p:cNvPr id="5" name="Imagem 6">
            <a:extLst>
              <a:ext uri="{FF2B5EF4-FFF2-40B4-BE49-F238E27FC236}">
                <a16:creationId xmlns:a16="http://schemas.microsoft.com/office/drawing/2014/main" id="{058CA644-11BE-6EDB-E0FD-53837C9DB41A}"/>
              </a:ext>
            </a:extLst>
          </p:cNvPr>
          <p:cNvPicPr>
            <a:picLocks noChangeAspect="1"/>
          </p:cNvPicPr>
          <p:nvPr>
            <p:custDataLst>
              <p:custData r:id="rId2"/>
            </p:custDataLst>
          </p:nvPr>
        </p:nvPicPr>
        <p:blipFill>
          <a:blip r:embed="rId5" cstate="print">
            <a:extLst>
              <a:ext uri="{28A0092B-C50C-407E-A947-70E740481C1C}">
                <a14:useLocalDpi xmlns:a14="http://schemas.microsoft.com/office/drawing/2010/main" val="0"/>
              </a:ext>
            </a:extLst>
          </a:blip>
          <a:stretch>
            <a:fillRect/>
          </a:stretch>
        </p:blipFill>
        <p:spPr>
          <a:xfrm>
            <a:off x="7084172" y="142499"/>
            <a:ext cx="4889463" cy="1251702"/>
          </a:xfrm>
          <a:prstGeom prst="rect">
            <a:avLst/>
          </a:prstGeom>
        </p:spPr>
      </p:pic>
    </p:spTree>
    <p:extLst>
      <p:ext uri="{BB962C8B-B14F-4D97-AF65-F5344CB8AC3E}">
        <p14:creationId xmlns:p14="http://schemas.microsoft.com/office/powerpoint/2010/main" val="170304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6">
            <a:extLst>
              <a:ext uri="{FF2B5EF4-FFF2-40B4-BE49-F238E27FC236}">
                <a16:creationId xmlns:a16="http://schemas.microsoft.com/office/drawing/2014/main" id="{7D8CAC4F-CEB8-5A42-9C34-B9CD8A22B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633" y="2039405"/>
            <a:ext cx="6424612" cy="321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cteur droit avec flèche 2">
            <a:extLst>
              <a:ext uri="{FF2B5EF4-FFF2-40B4-BE49-F238E27FC236}">
                <a16:creationId xmlns:a16="http://schemas.microsoft.com/office/drawing/2014/main" id="{F53B9238-7BDA-B042-B0CA-4E00997C1EBF}"/>
              </a:ext>
            </a:extLst>
          </p:cNvPr>
          <p:cNvCxnSpPr>
            <a:cxnSpLocks noChangeShapeType="1"/>
          </p:cNvCxnSpPr>
          <p:nvPr/>
        </p:nvCxnSpPr>
        <p:spPr bwMode="auto">
          <a:xfrm>
            <a:off x="4840288" y="3094038"/>
            <a:ext cx="704850" cy="0"/>
          </a:xfrm>
          <a:prstGeom prst="straightConnector1">
            <a:avLst/>
          </a:prstGeom>
          <a:noFill/>
          <a:ln w="25400">
            <a:solidFill>
              <a:srgbClr val="00206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7107" name="ZoneTexte 4">
            <a:extLst>
              <a:ext uri="{FF2B5EF4-FFF2-40B4-BE49-F238E27FC236}">
                <a16:creationId xmlns:a16="http://schemas.microsoft.com/office/drawing/2014/main" id="{BE17A9C0-B2B6-4E43-9582-C3D71A2CD40D}"/>
              </a:ext>
            </a:extLst>
          </p:cNvPr>
          <p:cNvSpPr txBox="1">
            <a:spLocks noChangeArrowheads="1"/>
          </p:cNvSpPr>
          <p:nvPr/>
        </p:nvSpPr>
        <p:spPr bwMode="auto">
          <a:xfrm>
            <a:off x="5526089" y="2933701"/>
            <a:ext cx="170338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983D"/>
              </a:buClr>
              <a:buFont typeface="Wingdings" pitchFamily="2" charset="2"/>
              <a:buChar char="§"/>
              <a:defRPr sz="2800">
                <a:solidFill>
                  <a:schemeClr val="tx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61C9EF"/>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rgbClr val="9ECB49"/>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fr-FR" altLang="fr-FR" sz="1500" b="1" dirty="0">
                <a:solidFill>
                  <a:srgbClr val="002060"/>
                </a:solidFill>
                <a:latin typeface="Arial" panose="020B0604020202020204" pitchFamily="34" charset="0"/>
              </a:rPr>
              <a:t>IHC ALK &amp; ROS</a:t>
            </a:r>
          </a:p>
        </p:txBody>
      </p:sp>
      <p:cxnSp>
        <p:nvCxnSpPr>
          <p:cNvPr id="6" name="Connecteur droit avec flèche 5">
            <a:extLst>
              <a:ext uri="{FF2B5EF4-FFF2-40B4-BE49-F238E27FC236}">
                <a16:creationId xmlns:a16="http://schemas.microsoft.com/office/drawing/2014/main" id="{C29D8674-FAE4-9547-9C0D-9314FBA7C4B3}"/>
              </a:ext>
            </a:extLst>
          </p:cNvPr>
          <p:cNvCxnSpPr>
            <a:cxnSpLocks noChangeShapeType="1"/>
          </p:cNvCxnSpPr>
          <p:nvPr/>
        </p:nvCxnSpPr>
        <p:spPr bwMode="auto">
          <a:xfrm>
            <a:off x="7011505" y="3250306"/>
            <a:ext cx="99219" cy="821254"/>
          </a:xfrm>
          <a:prstGeom prst="straightConnector1">
            <a:avLst/>
          </a:prstGeom>
          <a:noFill/>
          <a:ln w="25400">
            <a:solidFill>
              <a:srgbClr val="00206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4696" name="ZoneTexte 10">
            <a:extLst>
              <a:ext uri="{FF2B5EF4-FFF2-40B4-BE49-F238E27FC236}">
                <a16:creationId xmlns:a16="http://schemas.microsoft.com/office/drawing/2014/main" id="{4D315C2B-03D6-784A-85BB-DCCAD3178859}"/>
              </a:ext>
            </a:extLst>
          </p:cNvPr>
          <p:cNvSpPr txBox="1">
            <a:spLocks noChangeArrowheads="1"/>
          </p:cNvSpPr>
          <p:nvPr/>
        </p:nvSpPr>
        <p:spPr bwMode="auto">
          <a:xfrm>
            <a:off x="243214" y="110071"/>
            <a:ext cx="9289724" cy="461665"/>
          </a:xfrm>
          <a:prstGeom prst="rect">
            <a:avLst/>
          </a:prstGeom>
          <a:noFill/>
          <a:ln>
            <a:noFill/>
          </a:ln>
          <a:extLst>
            <a:ext uri="{909E8E84-426E-40dd-AFC4-6F175D3DCCD1}"/>
            <a:ext uri="{91240B29-F687-4f45-9708-019B960494DF}"/>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fr-FR" dirty="0">
                <a:solidFill>
                  <a:srgbClr val="0432FF"/>
                </a:solidFill>
                <a:latin typeface="+mn-lt"/>
              </a:rPr>
              <a:t>May 2024; </a:t>
            </a:r>
            <a:r>
              <a:rPr lang="fr-FR" dirty="0" err="1">
                <a:solidFill>
                  <a:srgbClr val="0432FF"/>
                </a:solidFill>
                <a:latin typeface="+mn-lt"/>
              </a:rPr>
              <a:t>Testing</a:t>
            </a:r>
            <a:r>
              <a:rPr lang="fr-FR" dirty="0">
                <a:solidFill>
                  <a:srgbClr val="0432FF"/>
                </a:solidFill>
                <a:latin typeface="+mn-lt"/>
              </a:rPr>
              <a:t> NSCLC in Rouen </a:t>
            </a:r>
            <a:r>
              <a:rPr lang="fr-FR" dirty="0" err="1">
                <a:solidFill>
                  <a:srgbClr val="0432FF"/>
                </a:solidFill>
                <a:latin typeface="+mn-lt"/>
              </a:rPr>
              <a:t>University</a:t>
            </a:r>
            <a:r>
              <a:rPr lang="fr-FR" dirty="0">
                <a:solidFill>
                  <a:srgbClr val="0432FF"/>
                </a:solidFill>
                <a:latin typeface="+mn-lt"/>
              </a:rPr>
              <a:t> Hospital, </a:t>
            </a:r>
            <a:r>
              <a:rPr lang="fr-FR" dirty="0" err="1">
                <a:solidFill>
                  <a:srgbClr val="0432FF"/>
                </a:solidFill>
                <a:latin typeface="+mn-lt"/>
              </a:rPr>
              <a:t>França</a:t>
            </a:r>
            <a:endParaRPr lang="fr-FR" dirty="0">
              <a:solidFill>
                <a:srgbClr val="0432FF"/>
              </a:solidFill>
              <a:latin typeface="+mn-lt"/>
            </a:endParaRPr>
          </a:p>
        </p:txBody>
      </p:sp>
      <p:sp>
        <p:nvSpPr>
          <p:cNvPr id="47112" name="ZoneTexte 6">
            <a:extLst>
              <a:ext uri="{FF2B5EF4-FFF2-40B4-BE49-F238E27FC236}">
                <a16:creationId xmlns:a16="http://schemas.microsoft.com/office/drawing/2014/main" id="{9D987D06-D096-704A-B817-2E1566F4E7BF}"/>
              </a:ext>
            </a:extLst>
          </p:cNvPr>
          <p:cNvSpPr txBox="1">
            <a:spLocks noChangeArrowheads="1"/>
          </p:cNvSpPr>
          <p:nvPr/>
        </p:nvSpPr>
        <p:spPr bwMode="auto">
          <a:xfrm>
            <a:off x="4525479" y="3635433"/>
            <a:ext cx="2200759" cy="646331"/>
          </a:xfrm>
          <a:prstGeom prst="rect">
            <a:avLst/>
          </a:prstGeom>
          <a:solidFill>
            <a:srgbClr val="BD9B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983D"/>
              </a:buClr>
              <a:buFont typeface="Wingdings" pitchFamily="2" charset="2"/>
              <a:buChar char="§"/>
              <a:defRPr sz="2800">
                <a:solidFill>
                  <a:schemeClr val="tx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61C9EF"/>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rgbClr val="9ECB49"/>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fr-FR" altLang="fr-FR" sz="1800" dirty="0" err="1">
                <a:solidFill>
                  <a:schemeClr val="bg1"/>
                </a:solidFill>
              </a:rPr>
              <a:t>SNaPshot</a:t>
            </a:r>
            <a:r>
              <a:rPr lang="fr-FR" altLang="fr-FR" sz="1800" dirty="0">
                <a:solidFill>
                  <a:schemeClr val="bg1"/>
                </a:solidFill>
              </a:rPr>
              <a:t> EGFR-KRAS-BRAF-HER2</a:t>
            </a:r>
          </a:p>
        </p:txBody>
      </p:sp>
      <p:sp>
        <p:nvSpPr>
          <p:cNvPr id="47113" name="Rectangle 3">
            <a:extLst>
              <a:ext uri="{FF2B5EF4-FFF2-40B4-BE49-F238E27FC236}">
                <a16:creationId xmlns:a16="http://schemas.microsoft.com/office/drawing/2014/main" id="{C4217C9A-CFCA-D64F-AAC1-81986F02C066}"/>
              </a:ext>
            </a:extLst>
          </p:cNvPr>
          <p:cNvSpPr>
            <a:spLocks noChangeArrowheads="1"/>
          </p:cNvSpPr>
          <p:nvPr/>
        </p:nvSpPr>
        <p:spPr bwMode="auto">
          <a:xfrm>
            <a:off x="5322889" y="4297363"/>
            <a:ext cx="3240087" cy="863600"/>
          </a:xfrm>
          <a:prstGeom prst="rect">
            <a:avLst/>
          </a:prstGeom>
          <a:solidFill>
            <a:srgbClr val="DDDAC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983D"/>
              </a:buClr>
              <a:buFont typeface="Wingdings" pitchFamily="2" charset="2"/>
              <a:buChar char="§"/>
              <a:defRPr sz="2800">
                <a:solidFill>
                  <a:schemeClr val="tx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61C9EF"/>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rgbClr val="9ECB49"/>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9pPr>
          </a:lstStyle>
          <a:p>
            <a:pPr algn="ctr">
              <a:spcBef>
                <a:spcPct val="0"/>
              </a:spcBef>
              <a:buClrTx/>
              <a:buFontTx/>
              <a:buNone/>
            </a:pPr>
            <a:r>
              <a:rPr lang="fr-FR" altLang="fr-FR" sz="1800" dirty="0">
                <a:solidFill>
                  <a:srgbClr val="FFFFFF"/>
                </a:solidFill>
              </a:rPr>
              <a:t>NGS FUSION Archer®</a:t>
            </a:r>
          </a:p>
          <a:p>
            <a:pPr algn="ctr">
              <a:spcBef>
                <a:spcPct val="0"/>
              </a:spcBef>
              <a:buClrTx/>
              <a:buFontTx/>
              <a:buNone/>
            </a:pPr>
            <a:r>
              <a:rPr lang="fr-FR" altLang="fr-FR" sz="1800" dirty="0">
                <a:solidFill>
                  <a:srgbClr val="FFFFFF"/>
                </a:solidFill>
              </a:rPr>
              <a:t>Illumina®</a:t>
            </a:r>
          </a:p>
        </p:txBody>
      </p:sp>
      <p:pic>
        <p:nvPicPr>
          <p:cNvPr id="47114" name="Picture 2">
            <a:extLst>
              <a:ext uri="{FF2B5EF4-FFF2-40B4-BE49-F238E27FC236}">
                <a16:creationId xmlns:a16="http://schemas.microsoft.com/office/drawing/2014/main" id="{ABCDC271-FA8C-B54F-B53A-5A7E3809F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6756" y="3892551"/>
            <a:ext cx="1820863"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5" name="Rectangle 8">
            <a:extLst>
              <a:ext uri="{FF2B5EF4-FFF2-40B4-BE49-F238E27FC236}">
                <a16:creationId xmlns:a16="http://schemas.microsoft.com/office/drawing/2014/main" id="{E52A5C7B-3866-9E46-B5CF-809BDA7DFE64}"/>
              </a:ext>
            </a:extLst>
          </p:cNvPr>
          <p:cNvSpPr>
            <a:spLocks noChangeArrowheads="1"/>
          </p:cNvSpPr>
          <p:nvPr/>
        </p:nvSpPr>
        <p:spPr bwMode="auto">
          <a:xfrm>
            <a:off x="832384" y="1027574"/>
            <a:ext cx="40470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983D"/>
              </a:buClr>
              <a:buFont typeface="Wingdings" pitchFamily="2" charset="2"/>
              <a:buChar char="§"/>
              <a:defRPr sz="2800">
                <a:solidFill>
                  <a:schemeClr val="tx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61C9EF"/>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rgbClr val="9ECB49"/>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9pPr>
          </a:lstStyle>
          <a:p>
            <a:pPr>
              <a:buNone/>
            </a:pPr>
            <a:r>
              <a:rPr lang="fr-FR" sz="1800" dirty="0"/>
              <a:t>On </a:t>
            </a:r>
            <a:r>
              <a:rPr lang="fr-FR" sz="1800" dirty="0" err="1"/>
              <a:t>each</a:t>
            </a:r>
            <a:r>
              <a:rPr lang="fr-FR" sz="1800" dirty="0"/>
              <a:t> </a:t>
            </a:r>
            <a:r>
              <a:rPr lang="fr-FR" sz="1800" dirty="0" err="1"/>
              <a:t>lung</a:t>
            </a:r>
            <a:r>
              <a:rPr lang="fr-FR" sz="1800" dirty="0"/>
              <a:t> </a:t>
            </a:r>
            <a:r>
              <a:rPr lang="fr-FR" sz="1800" dirty="0" err="1"/>
              <a:t>biopsy</a:t>
            </a:r>
            <a:r>
              <a:rPr lang="fr-FR" sz="1800" dirty="0"/>
              <a:t>/</a:t>
            </a:r>
            <a:r>
              <a:rPr lang="fr-FR" sz="1800" dirty="0" err="1"/>
              <a:t>specimen</a:t>
            </a:r>
            <a:r>
              <a:rPr lang="fr-FR" sz="1800" dirty="0"/>
              <a:t>: IHC : </a:t>
            </a:r>
            <a:r>
              <a:rPr lang="fr-FR" sz="1800" b="1" dirty="0">
                <a:solidFill>
                  <a:srgbClr val="0432FF"/>
                </a:solidFill>
              </a:rPr>
              <a:t>TTF1, P40, PD-L1</a:t>
            </a:r>
          </a:p>
        </p:txBody>
      </p:sp>
      <p:sp>
        <p:nvSpPr>
          <p:cNvPr id="47116" name="ZoneTexte 17">
            <a:extLst>
              <a:ext uri="{FF2B5EF4-FFF2-40B4-BE49-F238E27FC236}">
                <a16:creationId xmlns:a16="http://schemas.microsoft.com/office/drawing/2014/main" id="{B0C2C599-4B86-504C-9819-E014E256990F}"/>
              </a:ext>
            </a:extLst>
          </p:cNvPr>
          <p:cNvSpPr txBox="1">
            <a:spLocks noChangeArrowheads="1"/>
          </p:cNvSpPr>
          <p:nvPr/>
        </p:nvSpPr>
        <p:spPr bwMode="auto">
          <a:xfrm>
            <a:off x="5924551" y="925514"/>
            <a:ext cx="777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983D"/>
              </a:buClr>
              <a:buFont typeface="Wingdings" pitchFamily="2" charset="2"/>
              <a:buChar char="§"/>
              <a:defRPr sz="2800">
                <a:solidFill>
                  <a:schemeClr val="tx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61C9EF"/>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rgbClr val="9ECB49"/>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en-GB" altLang="fr-FR" sz="1800" dirty="0">
                <a:solidFill>
                  <a:srgbClr val="002060"/>
                </a:solidFill>
              </a:rPr>
              <a:t>SC</a:t>
            </a:r>
          </a:p>
          <a:p>
            <a:pPr>
              <a:spcBef>
                <a:spcPct val="0"/>
              </a:spcBef>
              <a:buClrTx/>
              <a:buFontTx/>
              <a:buNone/>
            </a:pPr>
            <a:endParaRPr lang="en-GB" altLang="fr-FR" sz="1800" dirty="0">
              <a:solidFill>
                <a:srgbClr val="FFFFFF"/>
              </a:solidFill>
            </a:endParaRPr>
          </a:p>
          <a:p>
            <a:pPr>
              <a:spcBef>
                <a:spcPct val="0"/>
              </a:spcBef>
              <a:buClrTx/>
              <a:buFontTx/>
              <a:buNone/>
            </a:pPr>
            <a:r>
              <a:rPr lang="en-GB" altLang="fr-FR" sz="1800" dirty="0">
                <a:solidFill>
                  <a:srgbClr val="002060"/>
                </a:solidFill>
              </a:rPr>
              <a:t>ADK</a:t>
            </a:r>
          </a:p>
        </p:txBody>
      </p:sp>
      <p:cxnSp>
        <p:nvCxnSpPr>
          <p:cNvPr id="19" name="Connecteur droit avec flèche 18">
            <a:extLst>
              <a:ext uri="{FF2B5EF4-FFF2-40B4-BE49-F238E27FC236}">
                <a16:creationId xmlns:a16="http://schemas.microsoft.com/office/drawing/2014/main" id="{4F7AA6C2-F8DF-8548-B5BF-7E1250648336}"/>
              </a:ext>
            </a:extLst>
          </p:cNvPr>
          <p:cNvCxnSpPr>
            <a:cxnSpLocks noChangeShapeType="1"/>
          </p:cNvCxnSpPr>
          <p:nvPr/>
        </p:nvCxnSpPr>
        <p:spPr bwMode="auto">
          <a:xfrm flipV="1">
            <a:off x="5033963" y="1081089"/>
            <a:ext cx="785812" cy="136525"/>
          </a:xfrm>
          <a:prstGeom prst="straightConnector1">
            <a:avLst/>
          </a:prstGeom>
          <a:noFill/>
          <a:ln w="25400">
            <a:solidFill>
              <a:srgbClr val="00206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Connecteur droit avec flèche 19">
            <a:extLst>
              <a:ext uri="{FF2B5EF4-FFF2-40B4-BE49-F238E27FC236}">
                <a16:creationId xmlns:a16="http://schemas.microsoft.com/office/drawing/2014/main" id="{71660B7C-93C9-E843-9F21-58009A47B1FA}"/>
              </a:ext>
            </a:extLst>
          </p:cNvPr>
          <p:cNvCxnSpPr>
            <a:cxnSpLocks noChangeShapeType="1"/>
          </p:cNvCxnSpPr>
          <p:nvPr/>
        </p:nvCxnSpPr>
        <p:spPr bwMode="auto">
          <a:xfrm>
            <a:off x="5027614" y="1473201"/>
            <a:ext cx="822325" cy="212725"/>
          </a:xfrm>
          <a:prstGeom prst="straightConnector1">
            <a:avLst/>
          </a:prstGeom>
          <a:noFill/>
          <a:ln w="25400">
            <a:solidFill>
              <a:srgbClr val="00206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7119" name="Image 23">
            <a:extLst>
              <a:ext uri="{FF2B5EF4-FFF2-40B4-BE49-F238E27FC236}">
                <a16:creationId xmlns:a16="http://schemas.microsoft.com/office/drawing/2014/main" id="{A56AE61D-4D2B-EA41-B603-D0B5FA045B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0096" y="5838509"/>
            <a:ext cx="10128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cteur droit avec flèche 16">
            <a:extLst>
              <a:ext uri="{FF2B5EF4-FFF2-40B4-BE49-F238E27FC236}">
                <a16:creationId xmlns:a16="http://schemas.microsoft.com/office/drawing/2014/main" id="{743E70B8-FF9D-F545-8200-F28735401F5E}"/>
              </a:ext>
            </a:extLst>
          </p:cNvPr>
          <p:cNvCxnSpPr/>
          <p:nvPr/>
        </p:nvCxnSpPr>
        <p:spPr>
          <a:xfrm flipH="1">
            <a:off x="4840289" y="1849438"/>
            <a:ext cx="1246187" cy="766762"/>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7121" name="Picture 3" descr="C:\Mes documents\Nicolas Piton\Enseignement\Réunion Manoirs de Tourgeville - novembre 2017\Matériel\PDL1 positif\BH17.20392 - 3.bmp">
            <a:extLst>
              <a:ext uri="{FF2B5EF4-FFF2-40B4-BE49-F238E27FC236}">
                <a16:creationId xmlns:a16="http://schemas.microsoft.com/office/drawing/2014/main" id="{1B32492C-9C18-AD4E-A5A8-FF911D04ED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0339" y="895350"/>
            <a:ext cx="1214437"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Image 29" descr="ALK+D5F3 2.bmp">
            <a:extLst>
              <a:ext uri="{FF2B5EF4-FFF2-40B4-BE49-F238E27FC236}">
                <a16:creationId xmlns:a16="http://schemas.microsoft.com/office/drawing/2014/main" id="{65349796-1DAE-D24C-AC18-778BFB6CC93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2839" y="895351"/>
            <a:ext cx="15954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oneTexte 30">
            <a:extLst>
              <a:ext uri="{FF2B5EF4-FFF2-40B4-BE49-F238E27FC236}">
                <a16:creationId xmlns:a16="http://schemas.microsoft.com/office/drawing/2014/main" id="{E7F4A1B5-C29D-1341-A253-7C5C61E5A910}"/>
              </a:ext>
            </a:extLst>
          </p:cNvPr>
          <p:cNvSpPr txBox="1">
            <a:spLocks noChangeArrowheads="1"/>
          </p:cNvSpPr>
          <p:nvPr/>
        </p:nvSpPr>
        <p:spPr bwMode="auto">
          <a:xfrm>
            <a:off x="9532938" y="1895475"/>
            <a:ext cx="800100" cy="230188"/>
          </a:xfrm>
          <a:prstGeom prst="rect">
            <a:avLst/>
          </a:prstGeom>
          <a:solidFill>
            <a:sysClr val="window" lastClr="FFFFFF"/>
          </a:solidFill>
          <a:ln>
            <a:noFill/>
          </a:ln>
          <a:extLst>
            <a:ext uri="{91240B29-F687-4f45-9708-019B960494DF}"/>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900" kern="0" dirty="0">
                <a:solidFill>
                  <a:prstClr val="black"/>
                </a:solidFill>
                <a:latin typeface="Arial" panose="020B0604020202020204" pitchFamily="34" charset="0"/>
              </a:rPr>
              <a:t>ALK (D5F3)</a:t>
            </a:r>
          </a:p>
        </p:txBody>
      </p:sp>
      <p:sp>
        <p:nvSpPr>
          <p:cNvPr id="32" name="ZoneTexte 3">
            <a:extLst>
              <a:ext uri="{FF2B5EF4-FFF2-40B4-BE49-F238E27FC236}">
                <a16:creationId xmlns:a16="http://schemas.microsoft.com/office/drawing/2014/main" id="{F9572A3F-2FC2-B848-A913-DCC94DD130A3}"/>
              </a:ext>
            </a:extLst>
          </p:cNvPr>
          <p:cNvSpPr txBox="1">
            <a:spLocks noChangeArrowheads="1"/>
          </p:cNvSpPr>
          <p:nvPr/>
        </p:nvSpPr>
        <p:spPr bwMode="auto">
          <a:xfrm>
            <a:off x="6710364" y="1958976"/>
            <a:ext cx="1036637" cy="231775"/>
          </a:xfrm>
          <a:prstGeom prst="rect">
            <a:avLst/>
          </a:prstGeom>
          <a:solidFill>
            <a:sysClr val="window" lastClr="FFFFFF"/>
          </a:solidFill>
          <a:ln>
            <a:noFill/>
          </a:ln>
          <a:extLst>
            <a:ext uri="{91240B29-F687-4f45-9708-019B960494DF}"/>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fr-FR" altLang="fr-FR" sz="900" kern="0" dirty="0">
                <a:solidFill>
                  <a:prstClr val="black"/>
                </a:solidFill>
                <a:latin typeface="Arial" panose="020B0604020202020204" pitchFamily="34" charset="0"/>
              </a:rPr>
              <a:t>PD-L1 (E1L3N)</a:t>
            </a:r>
          </a:p>
        </p:txBody>
      </p:sp>
      <p:sp>
        <p:nvSpPr>
          <p:cNvPr id="11" name="Rectangle à coins arrondis 10">
            <a:extLst>
              <a:ext uri="{FF2B5EF4-FFF2-40B4-BE49-F238E27FC236}">
                <a16:creationId xmlns:a16="http://schemas.microsoft.com/office/drawing/2014/main" id="{3ABB2A33-6D4E-7D49-932C-CE67AAB8DF88}"/>
              </a:ext>
            </a:extLst>
          </p:cNvPr>
          <p:cNvSpPr/>
          <p:nvPr/>
        </p:nvSpPr>
        <p:spPr>
          <a:xfrm>
            <a:off x="2855914" y="2124075"/>
            <a:ext cx="1908175" cy="1316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fr-FR" sz="1800" dirty="0" err="1">
                <a:solidFill>
                  <a:schemeClr val="bg1"/>
                </a:solidFill>
              </a:rPr>
              <a:t>Molecular</a:t>
            </a:r>
            <a:r>
              <a:rPr lang="fr-FR" sz="1800" dirty="0">
                <a:solidFill>
                  <a:schemeClr val="bg1"/>
                </a:solidFill>
              </a:rPr>
              <a:t> </a:t>
            </a:r>
            <a:r>
              <a:rPr lang="fr-FR" sz="1800" dirty="0" err="1">
                <a:solidFill>
                  <a:schemeClr val="bg1"/>
                </a:solidFill>
              </a:rPr>
              <a:t>testing</a:t>
            </a:r>
            <a:r>
              <a:rPr lang="fr-FR" sz="1800" dirty="0">
                <a:solidFill>
                  <a:schemeClr val="bg1"/>
                </a:solidFill>
              </a:rPr>
              <a:t> for </a:t>
            </a:r>
            <a:r>
              <a:rPr lang="fr-FR" sz="1800" dirty="0" err="1">
                <a:solidFill>
                  <a:schemeClr val="bg1"/>
                </a:solidFill>
              </a:rPr>
              <a:t>targeted</a:t>
            </a:r>
            <a:r>
              <a:rPr lang="fr-FR" sz="1800" dirty="0">
                <a:solidFill>
                  <a:schemeClr val="bg1"/>
                </a:solidFill>
              </a:rPr>
              <a:t> </a:t>
            </a:r>
            <a:r>
              <a:rPr lang="fr-FR" sz="1800" dirty="0" err="1">
                <a:solidFill>
                  <a:schemeClr val="bg1"/>
                </a:solidFill>
              </a:rPr>
              <a:t>therapies</a:t>
            </a:r>
            <a:endParaRPr lang="fr-FR" sz="1800" dirty="0">
              <a:solidFill>
                <a:schemeClr val="bg1"/>
              </a:solidFill>
            </a:endParaRPr>
          </a:p>
        </p:txBody>
      </p:sp>
      <p:sp>
        <p:nvSpPr>
          <p:cNvPr id="2" name="ZoneTexte 1">
            <a:extLst>
              <a:ext uri="{FF2B5EF4-FFF2-40B4-BE49-F238E27FC236}">
                <a16:creationId xmlns:a16="http://schemas.microsoft.com/office/drawing/2014/main" id="{6F63FD10-D765-6F7E-54A4-45B7E9464CE2}"/>
              </a:ext>
            </a:extLst>
          </p:cNvPr>
          <p:cNvSpPr txBox="1"/>
          <p:nvPr/>
        </p:nvSpPr>
        <p:spPr>
          <a:xfrm>
            <a:off x="8997244" y="6281830"/>
            <a:ext cx="3000565" cy="369332"/>
          </a:xfrm>
          <a:prstGeom prst="rect">
            <a:avLst/>
          </a:prstGeom>
          <a:noFill/>
        </p:spPr>
        <p:txBody>
          <a:bodyPr wrap="none" rtlCol="0">
            <a:spAutoFit/>
          </a:bodyPr>
          <a:lstStyle/>
          <a:p>
            <a:r>
              <a:rPr lang="fr-FR" dirty="0"/>
              <a:t>@ Rouen </a:t>
            </a:r>
            <a:r>
              <a:rPr lang="fr-FR" dirty="0" err="1"/>
              <a:t>University</a:t>
            </a:r>
            <a:r>
              <a:rPr lang="fr-FR" dirty="0"/>
              <a:t> Hospital</a:t>
            </a:r>
          </a:p>
        </p:txBody>
      </p:sp>
    </p:spTree>
    <p:extLst>
      <p:ext uri="{BB962C8B-B14F-4D97-AF65-F5344CB8AC3E}">
        <p14:creationId xmlns:p14="http://schemas.microsoft.com/office/powerpoint/2010/main" val="174222504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AC03442-5229-A445-8DBC-A65041B8BF1D}"/>
              </a:ext>
            </a:extLst>
          </p:cNvPr>
          <p:cNvPicPr>
            <a:picLocks noChangeAspect="1"/>
          </p:cNvPicPr>
          <p:nvPr/>
        </p:nvPicPr>
        <p:blipFill>
          <a:blip r:embed="rId3"/>
          <a:stretch>
            <a:fillRect/>
          </a:stretch>
        </p:blipFill>
        <p:spPr>
          <a:xfrm>
            <a:off x="-11289" y="1964025"/>
            <a:ext cx="12192000" cy="3057236"/>
          </a:xfrm>
          <a:prstGeom prst="rect">
            <a:avLst/>
          </a:prstGeom>
        </p:spPr>
      </p:pic>
      <p:pic>
        <p:nvPicPr>
          <p:cNvPr id="9" name="Image 8">
            <a:extLst>
              <a:ext uri="{FF2B5EF4-FFF2-40B4-BE49-F238E27FC236}">
                <a16:creationId xmlns:a16="http://schemas.microsoft.com/office/drawing/2014/main" id="{A3CEB1D8-A2BE-4D4B-91B6-EF9D72C87DA3}"/>
              </a:ext>
            </a:extLst>
          </p:cNvPr>
          <p:cNvPicPr>
            <a:picLocks noChangeAspect="1"/>
          </p:cNvPicPr>
          <p:nvPr/>
        </p:nvPicPr>
        <p:blipFill>
          <a:blip r:embed="rId4"/>
          <a:stretch>
            <a:fillRect/>
          </a:stretch>
        </p:blipFill>
        <p:spPr>
          <a:xfrm>
            <a:off x="187497" y="484125"/>
            <a:ext cx="4350636" cy="1517042"/>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403EE292-438B-204F-8DAB-A1FB028D80DA}"/>
              </a:ext>
            </a:extLst>
          </p:cNvPr>
          <p:cNvPicPr>
            <a:picLocks noChangeAspect="1"/>
          </p:cNvPicPr>
          <p:nvPr/>
        </p:nvPicPr>
        <p:blipFill>
          <a:blip r:embed="rId5"/>
          <a:stretch>
            <a:fillRect/>
          </a:stretch>
        </p:blipFill>
        <p:spPr>
          <a:xfrm>
            <a:off x="7265207" y="4976298"/>
            <a:ext cx="4522573" cy="822286"/>
          </a:xfrm>
          <a:prstGeom prst="rect">
            <a:avLst/>
          </a:prstGeom>
        </p:spPr>
      </p:pic>
      <p:sp>
        <p:nvSpPr>
          <p:cNvPr id="2" name="ZoneTexte 1">
            <a:extLst>
              <a:ext uri="{FF2B5EF4-FFF2-40B4-BE49-F238E27FC236}">
                <a16:creationId xmlns:a16="http://schemas.microsoft.com/office/drawing/2014/main" id="{A258A435-3C8B-2E38-49F8-7A8BC3D0BD6D}"/>
              </a:ext>
            </a:extLst>
          </p:cNvPr>
          <p:cNvSpPr txBox="1"/>
          <p:nvPr/>
        </p:nvSpPr>
        <p:spPr>
          <a:xfrm>
            <a:off x="4942076" y="267080"/>
            <a:ext cx="6378221" cy="1569660"/>
          </a:xfrm>
          <a:prstGeom prst="rect">
            <a:avLst/>
          </a:prstGeom>
          <a:noFill/>
        </p:spPr>
        <p:txBody>
          <a:bodyPr wrap="square" rtlCol="0">
            <a:spAutoFit/>
          </a:bodyPr>
          <a:lstStyle/>
          <a:p>
            <a:r>
              <a:rPr lang="en-GB" sz="4800" dirty="0">
                <a:solidFill>
                  <a:srgbClr val="FF0000"/>
                </a:solidFill>
                <a:latin typeface="Calibri" panose="020F0502020204030204" pitchFamily="34" charset="0"/>
                <a:cs typeface="Calibri" panose="020F0502020204030204" pitchFamily="34" charset="0"/>
              </a:rPr>
              <a:t>RNA Anchored Multiplex PCR followed by NGS</a:t>
            </a:r>
          </a:p>
        </p:txBody>
      </p:sp>
      <p:sp>
        <p:nvSpPr>
          <p:cNvPr id="3" name="ZoneTexte 2">
            <a:extLst>
              <a:ext uri="{FF2B5EF4-FFF2-40B4-BE49-F238E27FC236}">
                <a16:creationId xmlns:a16="http://schemas.microsoft.com/office/drawing/2014/main" id="{F62C16A0-2C62-9B3A-2678-91DEE972E4C2}"/>
              </a:ext>
            </a:extLst>
          </p:cNvPr>
          <p:cNvSpPr txBox="1"/>
          <p:nvPr/>
        </p:nvSpPr>
        <p:spPr>
          <a:xfrm>
            <a:off x="2665411" y="3987000"/>
            <a:ext cx="9122369" cy="584775"/>
          </a:xfrm>
          <a:prstGeom prst="rect">
            <a:avLst/>
          </a:prstGeom>
          <a:noFill/>
        </p:spPr>
        <p:txBody>
          <a:bodyPr wrap="none" rtlCol="0">
            <a:spAutoFit/>
          </a:bodyPr>
          <a:lstStyle/>
          <a:p>
            <a:r>
              <a:rPr lang="fr-FR" sz="3200" b="1" dirty="0">
                <a:solidFill>
                  <a:srgbClr val="0432FF"/>
                </a:solidFill>
              </a:rPr>
              <a:t>For fusions (translocations) and point mutations</a:t>
            </a:r>
          </a:p>
        </p:txBody>
      </p:sp>
      <p:sp>
        <p:nvSpPr>
          <p:cNvPr id="4" name="ZoneTexte 3">
            <a:extLst>
              <a:ext uri="{FF2B5EF4-FFF2-40B4-BE49-F238E27FC236}">
                <a16:creationId xmlns:a16="http://schemas.microsoft.com/office/drawing/2014/main" id="{B7EEC816-6D3D-22BE-C3AC-4B3D2CFEE424}"/>
              </a:ext>
            </a:extLst>
          </p:cNvPr>
          <p:cNvSpPr txBox="1"/>
          <p:nvPr/>
        </p:nvSpPr>
        <p:spPr>
          <a:xfrm>
            <a:off x="2181095" y="1531050"/>
            <a:ext cx="1560042" cy="523220"/>
          </a:xfrm>
          <a:prstGeom prst="rect">
            <a:avLst/>
          </a:prstGeom>
          <a:noFill/>
        </p:spPr>
        <p:txBody>
          <a:bodyPr wrap="none" rtlCol="0">
            <a:spAutoFit/>
          </a:bodyPr>
          <a:lstStyle/>
          <a:p>
            <a:r>
              <a:rPr lang="en-GB" sz="2800" b="1" dirty="0">
                <a:solidFill>
                  <a:srgbClr val="0432FF"/>
                </a:solidFill>
                <a:latin typeface="Calibri" panose="020F0502020204030204" pitchFamily="34" charset="0"/>
                <a:cs typeface="Calibri" panose="020F0502020204030204" pitchFamily="34" charset="0"/>
              </a:rPr>
              <a:t>RNA NGS</a:t>
            </a:r>
          </a:p>
        </p:txBody>
      </p:sp>
      <p:sp>
        <p:nvSpPr>
          <p:cNvPr id="6" name="ZoneTexte 5">
            <a:extLst>
              <a:ext uri="{FF2B5EF4-FFF2-40B4-BE49-F238E27FC236}">
                <a16:creationId xmlns:a16="http://schemas.microsoft.com/office/drawing/2014/main" id="{67750762-7BFE-C087-D371-71E3FC1A0716}"/>
              </a:ext>
            </a:extLst>
          </p:cNvPr>
          <p:cNvSpPr txBox="1"/>
          <p:nvPr/>
        </p:nvSpPr>
        <p:spPr>
          <a:xfrm>
            <a:off x="8997244" y="6281830"/>
            <a:ext cx="3000565" cy="369332"/>
          </a:xfrm>
          <a:prstGeom prst="rect">
            <a:avLst/>
          </a:prstGeom>
          <a:noFill/>
        </p:spPr>
        <p:txBody>
          <a:bodyPr wrap="none" rtlCol="0">
            <a:spAutoFit/>
          </a:bodyPr>
          <a:lstStyle/>
          <a:p>
            <a:r>
              <a:rPr lang="fr-FR" dirty="0"/>
              <a:t>@ Rouen </a:t>
            </a:r>
            <a:r>
              <a:rPr lang="fr-FR" dirty="0" err="1"/>
              <a:t>University</a:t>
            </a:r>
            <a:r>
              <a:rPr lang="fr-FR" dirty="0"/>
              <a:t> Hospital</a:t>
            </a:r>
          </a:p>
        </p:txBody>
      </p:sp>
      <p:pic>
        <p:nvPicPr>
          <p:cNvPr id="10" name="Image 9" descr="Une image contenant Police, logo, Graphique, Bleu électrique&#10;&#10;Description générée automatiquement">
            <a:extLst>
              <a:ext uri="{FF2B5EF4-FFF2-40B4-BE49-F238E27FC236}">
                <a16:creationId xmlns:a16="http://schemas.microsoft.com/office/drawing/2014/main" id="{F5A1A7A5-41DE-8597-3DCF-239D91962CF2}"/>
              </a:ext>
            </a:extLst>
          </p:cNvPr>
          <p:cNvPicPr>
            <a:picLocks noChangeAspect="1"/>
          </p:cNvPicPr>
          <p:nvPr/>
        </p:nvPicPr>
        <p:blipFill>
          <a:blip r:embed="rId6"/>
          <a:stretch>
            <a:fillRect/>
          </a:stretch>
        </p:blipFill>
        <p:spPr>
          <a:xfrm>
            <a:off x="315203" y="6278606"/>
            <a:ext cx="1231375" cy="393093"/>
          </a:xfrm>
          <a:prstGeom prst="rect">
            <a:avLst/>
          </a:prstGeom>
        </p:spPr>
      </p:pic>
    </p:spTree>
    <p:extLst>
      <p:ext uri="{BB962C8B-B14F-4D97-AF65-F5344CB8AC3E}">
        <p14:creationId xmlns:p14="http://schemas.microsoft.com/office/powerpoint/2010/main" val="716604916"/>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A9FB61-D75B-FF47-92A7-AC1268D9F461}"/>
              </a:ext>
            </a:extLst>
          </p:cNvPr>
          <p:cNvSpPr>
            <a:spLocks noGrp="1"/>
          </p:cNvSpPr>
          <p:nvPr>
            <p:ph idx="1"/>
          </p:nvPr>
        </p:nvSpPr>
        <p:spPr>
          <a:xfrm>
            <a:off x="838200" y="1825625"/>
            <a:ext cx="3271221" cy="584088"/>
          </a:xfrm>
        </p:spPr>
        <p:txBody>
          <a:bodyPr/>
          <a:lstStyle/>
          <a:p>
            <a:pPr marL="0" indent="0">
              <a:buNone/>
            </a:pPr>
            <a:r>
              <a:rPr lang="en-GB" b="1" noProof="0" dirty="0">
                <a:solidFill>
                  <a:srgbClr val="0432FF"/>
                </a:solidFill>
                <a:latin typeface="Calibri" panose="020F0502020204030204" pitchFamily="34" charset="0"/>
                <a:cs typeface="Calibri" panose="020F0502020204030204" pitchFamily="34" charset="0"/>
              </a:rPr>
              <a:t>DNA NGS</a:t>
            </a:r>
          </a:p>
        </p:txBody>
      </p:sp>
      <p:pic>
        <p:nvPicPr>
          <p:cNvPr id="4" name="Image 3">
            <a:extLst>
              <a:ext uri="{FF2B5EF4-FFF2-40B4-BE49-F238E27FC236}">
                <a16:creationId xmlns:a16="http://schemas.microsoft.com/office/drawing/2014/main" id="{72817515-6D76-7349-AD8F-93EFB0309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53" y="122021"/>
            <a:ext cx="3350540" cy="1448360"/>
          </a:xfrm>
          <a:prstGeom prst="rect">
            <a:avLst/>
          </a:prstGeom>
        </p:spPr>
      </p:pic>
      <p:sp>
        <p:nvSpPr>
          <p:cNvPr id="6" name="ZoneTexte 5">
            <a:extLst>
              <a:ext uri="{FF2B5EF4-FFF2-40B4-BE49-F238E27FC236}">
                <a16:creationId xmlns:a16="http://schemas.microsoft.com/office/drawing/2014/main" id="{CDD6EA84-A707-4142-9DF3-3A7A26D2E86F}"/>
              </a:ext>
            </a:extLst>
          </p:cNvPr>
          <p:cNvSpPr txBox="1"/>
          <p:nvPr/>
        </p:nvSpPr>
        <p:spPr>
          <a:xfrm>
            <a:off x="8997244" y="6281830"/>
            <a:ext cx="3000565" cy="369332"/>
          </a:xfrm>
          <a:prstGeom prst="rect">
            <a:avLst/>
          </a:prstGeom>
          <a:noFill/>
        </p:spPr>
        <p:txBody>
          <a:bodyPr wrap="none" rtlCol="0">
            <a:spAutoFit/>
          </a:bodyPr>
          <a:lstStyle/>
          <a:p>
            <a:r>
              <a:rPr lang="fr-FR" dirty="0"/>
              <a:t>@ Rouen </a:t>
            </a:r>
            <a:r>
              <a:rPr lang="fr-FR" dirty="0" err="1"/>
              <a:t>University</a:t>
            </a:r>
            <a:r>
              <a:rPr lang="fr-FR" dirty="0"/>
              <a:t> Hospital</a:t>
            </a:r>
          </a:p>
        </p:txBody>
      </p:sp>
      <p:pic>
        <p:nvPicPr>
          <p:cNvPr id="7" name="Image 6">
            <a:extLst>
              <a:ext uri="{FF2B5EF4-FFF2-40B4-BE49-F238E27FC236}">
                <a16:creationId xmlns:a16="http://schemas.microsoft.com/office/drawing/2014/main" id="{2629DE84-D86E-BF4D-B0F4-684A53CB48FC}"/>
              </a:ext>
            </a:extLst>
          </p:cNvPr>
          <p:cNvPicPr>
            <a:picLocks noChangeAspect="1"/>
          </p:cNvPicPr>
          <p:nvPr/>
        </p:nvPicPr>
        <p:blipFill>
          <a:blip r:embed="rId4"/>
          <a:stretch>
            <a:fillRect/>
          </a:stretch>
        </p:blipFill>
        <p:spPr>
          <a:xfrm>
            <a:off x="112143" y="2270281"/>
            <a:ext cx="11378242" cy="3798623"/>
          </a:xfrm>
          <a:prstGeom prst="rect">
            <a:avLst/>
          </a:prstGeom>
        </p:spPr>
      </p:pic>
      <p:sp>
        <p:nvSpPr>
          <p:cNvPr id="8" name="ZoneTexte 7">
            <a:extLst>
              <a:ext uri="{FF2B5EF4-FFF2-40B4-BE49-F238E27FC236}">
                <a16:creationId xmlns:a16="http://schemas.microsoft.com/office/drawing/2014/main" id="{96B8864B-EE43-72B5-C411-E8BC69DE8E90}"/>
              </a:ext>
            </a:extLst>
          </p:cNvPr>
          <p:cNvSpPr txBox="1"/>
          <p:nvPr/>
        </p:nvSpPr>
        <p:spPr>
          <a:xfrm>
            <a:off x="5192889" y="576170"/>
            <a:ext cx="3804355" cy="1015663"/>
          </a:xfrm>
          <a:prstGeom prst="rect">
            <a:avLst/>
          </a:prstGeom>
          <a:noFill/>
        </p:spPr>
        <p:txBody>
          <a:bodyPr wrap="square" rtlCol="0">
            <a:spAutoFit/>
          </a:bodyPr>
          <a:lstStyle/>
          <a:p>
            <a:r>
              <a:rPr lang="fr-FR" sz="6000" b="1" dirty="0">
                <a:solidFill>
                  <a:srgbClr val="0432FF"/>
                </a:solidFill>
              </a:rPr>
              <a:t>DNA NGS</a:t>
            </a:r>
          </a:p>
        </p:txBody>
      </p:sp>
      <p:sp>
        <p:nvSpPr>
          <p:cNvPr id="10" name="ZoneTexte 9">
            <a:extLst>
              <a:ext uri="{FF2B5EF4-FFF2-40B4-BE49-F238E27FC236}">
                <a16:creationId xmlns:a16="http://schemas.microsoft.com/office/drawing/2014/main" id="{B34EA85C-56E9-836B-FC13-7EBF43E92CBE}"/>
              </a:ext>
            </a:extLst>
          </p:cNvPr>
          <p:cNvSpPr txBox="1"/>
          <p:nvPr/>
        </p:nvSpPr>
        <p:spPr>
          <a:xfrm>
            <a:off x="1970871" y="4991686"/>
            <a:ext cx="10108986" cy="1077218"/>
          </a:xfrm>
          <a:prstGeom prst="rect">
            <a:avLst/>
          </a:prstGeom>
          <a:noFill/>
        </p:spPr>
        <p:txBody>
          <a:bodyPr wrap="none" rtlCol="0">
            <a:spAutoFit/>
          </a:bodyPr>
          <a:lstStyle/>
          <a:p>
            <a:r>
              <a:rPr lang="fr-FR" sz="3200" dirty="0"/>
              <a:t>For point mutations, amplification, and </a:t>
            </a:r>
            <a:r>
              <a:rPr lang="fr-FR" sz="3200" dirty="0" err="1"/>
              <a:t>suppressor-gene</a:t>
            </a:r>
            <a:endParaRPr lang="fr-FR" sz="3200" dirty="0"/>
          </a:p>
          <a:p>
            <a:r>
              <a:rPr lang="fr-FR" sz="3200" dirty="0"/>
              <a:t>(</a:t>
            </a:r>
            <a:r>
              <a:rPr lang="fr-FR" sz="3200" dirty="0" err="1"/>
              <a:t>anti-oncogene</a:t>
            </a:r>
            <a:r>
              <a:rPr lang="fr-FR" sz="3200" dirty="0"/>
              <a:t>) mutations</a:t>
            </a:r>
          </a:p>
        </p:txBody>
      </p:sp>
      <p:pic>
        <p:nvPicPr>
          <p:cNvPr id="5" name="Image 4" descr="Une image contenant Police, logo, Graphique, Bleu électrique&#10;&#10;Description générée automatiquement">
            <a:extLst>
              <a:ext uri="{FF2B5EF4-FFF2-40B4-BE49-F238E27FC236}">
                <a16:creationId xmlns:a16="http://schemas.microsoft.com/office/drawing/2014/main" id="{030C623C-D4EB-E158-779E-146097BBB67A}"/>
              </a:ext>
            </a:extLst>
          </p:cNvPr>
          <p:cNvPicPr>
            <a:picLocks noChangeAspect="1"/>
          </p:cNvPicPr>
          <p:nvPr/>
        </p:nvPicPr>
        <p:blipFill>
          <a:blip r:embed="rId5"/>
          <a:stretch>
            <a:fillRect/>
          </a:stretch>
        </p:blipFill>
        <p:spPr>
          <a:xfrm>
            <a:off x="315203" y="6278606"/>
            <a:ext cx="1231375" cy="393093"/>
          </a:xfrm>
          <a:prstGeom prst="rect">
            <a:avLst/>
          </a:prstGeom>
        </p:spPr>
      </p:pic>
    </p:spTree>
    <p:extLst>
      <p:ext uri="{BB962C8B-B14F-4D97-AF65-F5344CB8AC3E}">
        <p14:creationId xmlns:p14="http://schemas.microsoft.com/office/powerpoint/2010/main" val="3345988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pageCurlDoubl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a:solidFill>
                  <a:srgbClr val="0432FF"/>
                </a:solidFill>
              </a:rPr>
              <a:t>The French organization</a:t>
            </a:r>
          </a:p>
        </p:txBody>
      </p:sp>
      <p:sp>
        <p:nvSpPr>
          <p:cNvPr id="3" name="Espace réservé du texte 2">
            <a:extLst>
              <a:ext uri="{FF2B5EF4-FFF2-40B4-BE49-F238E27FC236}">
                <a16:creationId xmlns:a16="http://schemas.microsoft.com/office/drawing/2014/main" id="{B0889991-D3C1-64DF-9D97-EF6219A33648}"/>
              </a:ext>
            </a:extLst>
          </p:cNvPr>
          <p:cNvSpPr>
            <a:spLocks noGrp="1"/>
          </p:cNvSpPr>
          <p:nvPr>
            <p:ph type="body" idx="1"/>
          </p:nvPr>
        </p:nvSpPr>
        <p:spPr/>
        <p:txBody>
          <a:bodyPr/>
          <a:lstStyle/>
          <a:p>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400" kern="100" dirty="0" err="1">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the experience of a European university hospital</a:t>
            </a:r>
            <a:endParaRPr lang="en-GB" noProof="0" dirty="0">
              <a:solidFill>
                <a:schemeClr val="bg1">
                  <a:lumMod val="65000"/>
                </a:schemeClr>
              </a:solidFill>
            </a:endParaRP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pic>
        <p:nvPicPr>
          <p:cNvPr id="5" name="Imagem 6">
            <a:extLst>
              <a:ext uri="{FF2B5EF4-FFF2-40B4-BE49-F238E27FC236}">
                <a16:creationId xmlns:a16="http://schemas.microsoft.com/office/drawing/2014/main" id="{058CA644-11BE-6EDB-E0FD-53837C9DB41A}"/>
              </a:ext>
            </a:extLst>
          </p:cNvPr>
          <p:cNvPicPr>
            <a:picLocks noChangeAspect="1"/>
          </p:cNvPicPr>
          <p:nvPr>
            <p:custDataLst>
              <p:custData r:id="rId2"/>
            </p:custDataLst>
          </p:nvPr>
        </p:nvPicPr>
        <p:blipFill>
          <a:blip r:embed="rId5" cstate="print">
            <a:extLst>
              <a:ext uri="{28A0092B-C50C-407E-A947-70E740481C1C}">
                <a14:useLocalDpi xmlns:a14="http://schemas.microsoft.com/office/drawing/2010/main" val="0"/>
              </a:ext>
            </a:extLst>
          </a:blip>
          <a:stretch>
            <a:fillRect/>
          </a:stretch>
        </p:blipFill>
        <p:spPr>
          <a:xfrm>
            <a:off x="7084172" y="142499"/>
            <a:ext cx="4889463" cy="1251702"/>
          </a:xfrm>
          <a:prstGeom prst="rect">
            <a:avLst/>
          </a:prstGeom>
        </p:spPr>
      </p:pic>
    </p:spTree>
    <p:extLst>
      <p:ext uri="{BB962C8B-B14F-4D97-AF65-F5344CB8AC3E}">
        <p14:creationId xmlns:p14="http://schemas.microsoft.com/office/powerpoint/2010/main" val="620644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iagramme, carte, texte&#10;&#10;Description générée automatiquement">
            <a:extLst>
              <a:ext uri="{FF2B5EF4-FFF2-40B4-BE49-F238E27FC236}">
                <a16:creationId xmlns:a16="http://schemas.microsoft.com/office/drawing/2014/main" id="{D59E8E04-A458-BB3C-E098-F9ECA891D181}"/>
              </a:ext>
            </a:extLst>
          </p:cNvPr>
          <p:cNvPicPr>
            <a:picLocks noChangeAspect="1"/>
          </p:cNvPicPr>
          <p:nvPr/>
        </p:nvPicPr>
        <p:blipFill>
          <a:blip r:embed="rId2"/>
          <a:stretch>
            <a:fillRect/>
          </a:stretch>
        </p:blipFill>
        <p:spPr>
          <a:xfrm>
            <a:off x="3182723" y="600168"/>
            <a:ext cx="3842032" cy="3011322"/>
          </a:xfrm>
          <a:prstGeom prst="rect">
            <a:avLst/>
          </a:prstGeom>
        </p:spPr>
      </p:pic>
      <p:pic>
        <p:nvPicPr>
          <p:cNvPr id="2" name="Image 1" descr="Une image contenant texte, capture d’écran, nombre, Parallèle&#10;&#10;Description générée automatiquement">
            <a:extLst>
              <a:ext uri="{FF2B5EF4-FFF2-40B4-BE49-F238E27FC236}">
                <a16:creationId xmlns:a16="http://schemas.microsoft.com/office/drawing/2014/main" id="{813B7854-A5BD-A8F2-40EC-BDBA5B11BCE6}"/>
              </a:ext>
            </a:extLst>
          </p:cNvPr>
          <p:cNvPicPr>
            <a:picLocks noChangeAspect="1"/>
          </p:cNvPicPr>
          <p:nvPr/>
        </p:nvPicPr>
        <p:blipFill>
          <a:blip r:embed="rId3"/>
          <a:stretch>
            <a:fillRect/>
          </a:stretch>
        </p:blipFill>
        <p:spPr>
          <a:xfrm>
            <a:off x="7039199" y="0"/>
            <a:ext cx="5152801" cy="6858000"/>
          </a:xfrm>
          <a:prstGeom prst="rect">
            <a:avLst/>
          </a:prstGeom>
        </p:spPr>
      </p:pic>
      <p:pic>
        <p:nvPicPr>
          <p:cNvPr id="4" name="Image 3">
            <a:extLst>
              <a:ext uri="{FF2B5EF4-FFF2-40B4-BE49-F238E27FC236}">
                <a16:creationId xmlns:a16="http://schemas.microsoft.com/office/drawing/2014/main" id="{09EBFCDF-3D06-DAB0-DE09-2FEC88995F34}"/>
              </a:ext>
            </a:extLst>
          </p:cNvPr>
          <p:cNvPicPr>
            <a:picLocks noChangeAspect="1"/>
          </p:cNvPicPr>
          <p:nvPr/>
        </p:nvPicPr>
        <p:blipFill>
          <a:blip r:embed="rId4"/>
          <a:stretch>
            <a:fillRect/>
          </a:stretch>
        </p:blipFill>
        <p:spPr>
          <a:xfrm>
            <a:off x="492749" y="4177251"/>
            <a:ext cx="1686312" cy="2350167"/>
          </a:xfrm>
          <a:prstGeom prst="rect">
            <a:avLst/>
          </a:prstGeom>
        </p:spPr>
      </p:pic>
      <p:sp>
        <p:nvSpPr>
          <p:cNvPr id="6" name="ZoneTexte 5">
            <a:extLst>
              <a:ext uri="{FF2B5EF4-FFF2-40B4-BE49-F238E27FC236}">
                <a16:creationId xmlns:a16="http://schemas.microsoft.com/office/drawing/2014/main" id="{38F51E34-103C-5C92-5525-E455000B3E4D}"/>
              </a:ext>
            </a:extLst>
          </p:cNvPr>
          <p:cNvSpPr txBox="1"/>
          <p:nvPr/>
        </p:nvSpPr>
        <p:spPr>
          <a:xfrm>
            <a:off x="2832911" y="4752171"/>
            <a:ext cx="4015547" cy="1200329"/>
          </a:xfrm>
          <a:prstGeom prst="rect">
            <a:avLst/>
          </a:prstGeom>
          <a:noFill/>
        </p:spPr>
        <p:txBody>
          <a:bodyPr wrap="square" rtlCol="0">
            <a:spAutoFit/>
          </a:bodyPr>
          <a:lstStyle/>
          <a:p>
            <a:r>
              <a:rPr lang="fr-FR" sz="2400" dirty="0" err="1">
                <a:latin typeface="Calibri" panose="020F0502020204030204" pitchFamily="34" charset="0"/>
                <a:cs typeface="Calibri" panose="020F0502020204030204" pitchFamily="34" charset="0"/>
              </a:rPr>
              <a:t>Recommendations</a:t>
            </a:r>
            <a:r>
              <a:rPr lang="fr-FR" sz="2400" dirty="0">
                <a:latin typeface="Calibri" panose="020F0502020204030204" pitchFamily="34" charset="0"/>
                <a:cs typeface="Calibri" panose="020F0502020204030204" pitchFamily="34" charset="0"/>
              </a:rPr>
              <a:t> for </a:t>
            </a:r>
            <a:r>
              <a:rPr lang="fr-FR" sz="2400" dirty="0" err="1">
                <a:latin typeface="Calibri" panose="020F0502020204030204" pitchFamily="34" charset="0"/>
                <a:cs typeface="Calibri" panose="020F0502020204030204" pitchFamily="34" charset="0"/>
              </a:rPr>
              <a:t>testing</a:t>
            </a:r>
            <a:r>
              <a:rPr lang="fr-FR" sz="2400" dirty="0">
                <a:latin typeface="Calibri" panose="020F0502020204030204" pitchFamily="34" charset="0"/>
                <a:cs typeface="Calibri" panose="020F0502020204030204" pitchFamily="34" charset="0"/>
              </a:rPr>
              <a:t> patients </a:t>
            </a:r>
            <a:r>
              <a:rPr lang="fr-FR" sz="2400" dirty="0" err="1">
                <a:latin typeface="Calibri" panose="020F0502020204030204" pitchFamily="34" charset="0"/>
                <a:cs typeface="Calibri" panose="020F0502020204030204" pitchFamily="34" charset="0"/>
              </a:rPr>
              <a:t>with</a:t>
            </a:r>
            <a:r>
              <a:rPr lang="fr-FR" sz="2400" dirty="0">
                <a:latin typeface="Calibri" panose="020F0502020204030204" pitchFamily="34" charset="0"/>
                <a:cs typeface="Calibri" panose="020F0502020204030204" pitchFamily="34" charset="0"/>
              </a:rPr>
              <a:t> NSCLC</a:t>
            </a:r>
          </a:p>
          <a:p>
            <a:r>
              <a:rPr lang="fr-FR" sz="2400" dirty="0" err="1">
                <a:latin typeface="Calibri" panose="020F0502020204030204" pitchFamily="34" charset="0"/>
                <a:cs typeface="Calibri" panose="020F0502020204030204" pitchFamily="34" charset="0"/>
              </a:rPr>
              <a:t>Updated</a:t>
            </a:r>
            <a:r>
              <a:rPr lang="fr-FR" sz="2400" dirty="0">
                <a:latin typeface="Calibri" panose="020F0502020204030204" pitchFamily="34" charset="0"/>
                <a:cs typeface="Calibri" panose="020F0502020204030204" pitchFamily="34" charset="0"/>
              </a:rPr>
              <a:t> in 2024</a:t>
            </a:r>
          </a:p>
        </p:txBody>
      </p:sp>
      <p:pic>
        <p:nvPicPr>
          <p:cNvPr id="7" name="Image 6" descr="Une image contenant texte, Police, Graphique, logo&#10;&#10;Description générée automatiquement">
            <a:extLst>
              <a:ext uri="{FF2B5EF4-FFF2-40B4-BE49-F238E27FC236}">
                <a16:creationId xmlns:a16="http://schemas.microsoft.com/office/drawing/2014/main" id="{7039CBF5-10D9-31A9-80A0-D525C5740CC1}"/>
              </a:ext>
            </a:extLst>
          </p:cNvPr>
          <p:cNvPicPr>
            <a:picLocks noChangeAspect="1"/>
          </p:cNvPicPr>
          <p:nvPr/>
        </p:nvPicPr>
        <p:blipFill>
          <a:blip r:embed="rId5"/>
          <a:stretch>
            <a:fillRect/>
          </a:stretch>
        </p:blipFill>
        <p:spPr>
          <a:xfrm>
            <a:off x="5103739" y="37146"/>
            <a:ext cx="1840089" cy="696605"/>
          </a:xfrm>
          <a:prstGeom prst="rect">
            <a:avLst/>
          </a:prstGeom>
        </p:spPr>
      </p:pic>
      <p:sp>
        <p:nvSpPr>
          <p:cNvPr id="8" name="ZoneTexte 7">
            <a:extLst>
              <a:ext uri="{FF2B5EF4-FFF2-40B4-BE49-F238E27FC236}">
                <a16:creationId xmlns:a16="http://schemas.microsoft.com/office/drawing/2014/main" id="{BDE92E7A-B8CA-FBAD-2215-D4ED2D1F76C6}"/>
              </a:ext>
            </a:extLst>
          </p:cNvPr>
          <p:cNvSpPr txBox="1"/>
          <p:nvPr/>
        </p:nvSpPr>
        <p:spPr>
          <a:xfrm>
            <a:off x="94229" y="333055"/>
            <a:ext cx="3642393" cy="3785652"/>
          </a:xfrm>
          <a:prstGeom prst="rect">
            <a:avLst/>
          </a:prstGeom>
          <a:noFill/>
        </p:spPr>
        <p:txBody>
          <a:bodyPr wrap="square">
            <a:spAutoFit/>
          </a:bodyPr>
          <a:lstStyle/>
          <a:p>
            <a:r>
              <a:rPr lang="fr-FR" sz="2400" dirty="0">
                <a:latin typeface="Calibri" panose="020F0502020204030204" pitchFamily="34" charset="0"/>
                <a:cs typeface="Calibri" panose="020F0502020204030204" pitchFamily="34" charset="0"/>
              </a:rPr>
              <a:t>France: 28 cancer </a:t>
            </a:r>
            <a:r>
              <a:rPr lang="fr-FR" sz="2400" dirty="0" err="1">
                <a:latin typeface="Calibri" panose="020F0502020204030204" pitchFamily="34" charset="0"/>
                <a:cs typeface="Calibri" panose="020F0502020204030204" pitchFamily="34" charset="0"/>
              </a:rPr>
              <a:t>molecular</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genetic</a:t>
            </a:r>
            <a:r>
              <a:rPr lang="fr-FR" sz="2400" dirty="0">
                <a:latin typeface="Calibri" panose="020F0502020204030204" pitchFamily="34" charset="0"/>
                <a:cs typeface="Calibri" panose="020F0502020204030204" pitchFamily="34" charset="0"/>
              </a:rPr>
              <a:t> platforms</a:t>
            </a:r>
          </a:p>
          <a:p>
            <a:endParaRPr lang="fr-FR" sz="2400" dirty="0">
              <a:latin typeface="Calibri" panose="020F0502020204030204" pitchFamily="34" charset="0"/>
              <a:cs typeface="Calibri" panose="020F0502020204030204" pitchFamily="34" charset="0"/>
            </a:endParaRPr>
          </a:p>
          <a:p>
            <a:r>
              <a:rPr lang="fr-FR" sz="2400" dirty="0">
                <a:latin typeface="Calibri" panose="020F0502020204030204" pitchFamily="34" charset="0"/>
                <a:cs typeface="Calibri" panose="020F0502020204030204" pitchFamily="34" charset="0"/>
              </a:rPr>
              <a:t>In 2020, </a:t>
            </a:r>
            <a:r>
              <a:rPr lang="fr-FR" sz="2400" dirty="0" err="1">
                <a:latin typeface="Calibri" panose="020F0502020204030204" pitchFamily="34" charset="0"/>
                <a:cs typeface="Calibri" panose="020F0502020204030204" pitchFamily="34" charset="0"/>
              </a:rPr>
              <a:t>these</a:t>
            </a:r>
            <a:r>
              <a:rPr lang="fr-FR" sz="2400" dirty="0">
                <a:latin typeface="Calibri" panose="020F0502020204030204" pitchFamily="34" charset="0"/>
                <a:cs typeface="Calibri" panose="020F0502020204030204" pitchFamily="34" charset="0"/>
              </a:rPr>
              <a:t> 28 platforms </a:t>
            </a:r>
            <a:r>
              <a:rPr lang="fr-FR" sz="2400" dirty="0" err="1">
                <a:latin typeface="Calibri" panose="020F0502020204030204" pitchFamily="34" charset="0"/>
                <a:cs typeface="Calibri" panose="020F0502020204030204" pitchFamily="34" charset="0"/>
              </a:rPr>
              <a:t>carried</a:t>
            </a:r>
            <a:r>
              <a:rPr lang="fr-FR" sz="2400" dirty="0">
                <a:latin typeface="Calibri" panose="020F0502020204030204" pitchFamily="34" charset="0"/>
                <a:cs typeface="Calibri" panose="020F0502020204030204" pitchFamily="34" charset="0"/>
              </a:rPr>
              <a:t> out 346,000 tests </a:t>
            </a:r>
            <a:r>
              <a:rPr lang="fr-FR" sz="2400" dirty="0" err="1">
                <a:latin typeface="Calibri" panose="020F0502020204030204" pitchFamily="34" charset="0"/>
                <a:cs typeface="Calibri" panose="020F0502020204030204" pitchFamily="34" charset="0"/>
              </a:rPr>
              <a:t>determining</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access</a:t>
            </a:r>
            <a:r>
              <a:rPr lang="fr-FR" sz="2400" dirty="0">
                <a:latin typeface="Calibri" panose="020F0502020204030204" pitchFamily="34" charset="0"/>
                <a:cs typeface="Calibri" panose="020F0502020204030204" pitchFamily="34" charset="0"/>
              </a:rPr>
              <a:t> to </a:t>
            </a:r>
            <a:r>
              <a:rPr lang="fr-FR" sz="2400" dirty="0" err="1">
                <a:latin typeface="Calibri" panose="020F0502020204030204" pitchFamily="34" charset="0"/>
                <a:cs typeface="Calibri" panose="020F0502020204030204" pitchFamily="34" charset="0"/>
              </a:rPr>
              <a:t>targeted</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therapy</a:t>
            </a:r>
            <a:r>
              <a:rPr lang="fr-FR" sz="2400" dirty="0">
                <a:latin typeface="Calibri" panose="020F0502020204030204" pitchFamily="34" charset="0"/>
                <a:cs typeface="Calibri" panose="020F0502020204030204" pitchFamily="34" charset="0"/>
              </a:rPr>
              <a:t> for 142,000 patients </a:t>
            </a:r>
            <a:r>
              <a:rPr lang="fr-FR" sz="2400" dirty="0" err="1">
                <a:latin typeface="Calibri" panose="020F0502020204030204" pitchFamily="34" charset="0"/>
                <a:cs typeface="Calibri" panose="020F0502020204030204" pitchFamily="34" charset="0"/>
              </a:rPr>
              <a:t>with</a:t>
            </a:r>
            <a:r>
              <a:rPr lang="fr-FR" sz="2400" dirty="0">
                <a:latin typeface="Calibri" panose="020F0502020204030204" pitchFamily="34" charset="0"/>
                <a:cs typeface="Calibri" panose="020F0502020204030204" pitchFamily="34" charset="0"/>
              </a:rPr>
              <a:t> NSCLC</a:t>
            </a:r>
          </a:p>
        </p:txBody>
      </p:sp>
    </p:spTree>
    <p:extLst>
      <p:ext uri="{BB962C8B-B14F-4D97-AF65-F5344CB8AC3E}">
        <p14:creationId xmlns:p14="http://schemas.microsoft.com/office/powerpoint/2010/main" val="3104244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a:solidFill>
                  <a:srgbClr val="0432FF"/>
                </a:solidFill>
              </a:rPr>
              <a:t>A case report for introduction</a:t>
            </a:r>
          </a:p>
        </p:txBody>
      </p:sp>
      <p:sp>
        <p:nvSpPr>
          <p:cNvPr id="3" name="Espace réservé du texte 2">
            <a:extLst>
              <a:ext uri="{FF2B5EF4-FFF2-40B4-BE49-F238E27FC236}">
                <a16:creationId xmlns:a16="http://schemas.microsoft.com/office/drawing/2014/main" id="{B0889991-D3C1-64DF-9D97-EF6219A33648}"/>
              </a:ext>
            </a:extLst>
          </p:cNvPr>
          <p:cNvSpPr>
            <a:spLocks noGrp="1"/>
          </p:cNvSpPr>
          <p:nvPr>
            <p:ph type="body" idx="1"/>
          </p:nvPr>
        </p:nvSpPr>
        <p:spPr/>
        <p:txBody>
          <a:bodyPr/>
          <a:lstStyle/>
          <a:p>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400" kern="100" dirty="0" err="1">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the experience of a European university hospital</a:t>
            </a:r>
            <a:endParaRPr lang="en-GB" noProof="0" dirty="0">
              <a:solidFill>
                <a:schemeClr val="bg1">
                  <a:lumMod val="65000"/>
                </a:schemeClr>
              </a:solidFill>
            </a:endParaRP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pic>
        <p:nvPicPr>
          <p:cNvPr id="5" name="Imagem 6">
            <a:extLst>
              <a:ext uri="{FF2B5EF4-FFF2-40B4-BE49-F238E27FC236}">
                <a16:creationId xmlns:a16="http://schemas.microsoft.com/office/drawing/2014/main" id="{058CA644-11BE-6EDB-E0FD-53837C9DB41A}"/>
              </a:ext>
            </a:extLst>
          </p:cNvPr>
          <p:cNvPicPr>
            <a:picLocks noChangeAspect="1"/>
          </p:cNvPicPr>
          <p:nvPr>
            <p:custDataLst>
              <p:custData r:id="rId2"/>
            </p:custDataLst>
          </p:nvPr>
        </p:nvPicPr>
        <p:blipFill>
          <a:blip r:embed="rId5" cstate="print">
            <a:extLst>
              <a:ext uri="{28A0092B-C50C-407E-A947-70E740481C1C}">
                <a14:useLocalDpi xmlns:a14="http://schemas.microsoft.com/office/drawing/2010/main" val="0"/>
              </a:ext>
            </a:extLst>
          </a:blip>
          <a:stretch>
            <a:fillRect/>
          </a:stretch>
        </p:blipFill>
        <p:spPr>
          <a:xfrm>
            <a:off x="7084172" y="142499"/>
            <a:ext cx="4889463" cy="1251702"/>
          </a:xfrm>
          <a:prstGeom prst="rect">
            <a:avLst/>
          </a:prstGeom>
        </p:spPr>
      </p:pic>
    </p:spTree>
    <p:extLst>
      <p:ext uri="{BB962C8B-B14F-4D97-AF65-F5344CB8AC3E}">
        <p14:creationId xmlns:p14="http://schemas.microsoft.com/office/powerpoint/2010/main" val="2305411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32C6EC3-AF06-659E-2123-F5F0E8751EEC}"/>
              </a:ext>
            </a:extLst>
          </p:cNvPr>
          <p:cNvSpPr txBox="1"/>
          <p:nvPr/>
        </p:nvSpPr>
        <p:spPr>
          <a:xfrm>
            <a:off x="735723" y="6588009"/>
            <a:ext cx="11676994" cy="215444"/>
          </a:xfrm>
          <a:prstGeom prst="rect">
            <a:avLst/>
          </a:prstGeom>
          <a:noFill/>
        </p:spPr>
        <p:txBody>
          <a:bodyPr wrap="square">
            <a:spAutoFit/>
          </a:bodyPr>
          <a:lstStyle/>
          <a:p>
            <a:r>
              <a:rPr lang="en-GB" sz="800" dirty="0"/>
              <a:t>https://</a:t>
            </a:r>
            <a:r>
              <a:rPr lang="en-GB" sz="800" dirty="0" err="1"/>
              <a:t>www.e-cancer.fr</a:t>
            </a:r>
            <a:r>
              <a:rPr lang="en-GB" sz="800" dirty="0"/>
              <a:t>/</a:t>
            </a:r>
            <a:r>
              <a:rPr lang="en-GB" sz="800" dirty="0" err="1"/>
              <a:t>Expertises</a:t>
            </a:r>
            <a:r>
              <a:rPr lang="en-GB" sz="800" dirty="0"/>
              <a:t>-et-publications/Catalogue-des-publications/Patients-atteints-d-un-cancer-bronchique-non-a-petites-cellules-indications-des-tests-moleculaires-en-vue-de-la-prescription-de-traitements-de-precision-Synthese</a:t>
            </a:r>
          </a:p>
        </p:txBody>
      </p:sp>
      <p:pic>
        <p:nvPicPr>
          <p:cNvPr id="6" name="Image 5">
            <a:extLst>
              <a:ext uri="{FF2B5EF4-FFF2-40B4-BE49-F238E27FC236}">
                <a16:creationId xmlns:a16="http://schemas.microsoft.com/office/drawing/2014/main" id="{C1047898-7BCB-350E-2F2C-53170CC4612A}"/>
              </a:ext>
            </a:extLst>
          </p:cNvPr>
          <p:cNvPicPr>
            <a:picLocks noChangeAspect="1"/>
          </p:cNvPicPr>
          <p:nvPr/>
        </p:nvPicPr>
        <p:blipFill rotWithShape="1">
          <a:blip r:embed="rId2">
            <a:extLst>
              <a:ext uri="{28A0092B-C50C-407E-A947-70E740481C1C}">
                <a14:useLocalDpi xmlns:a14="http://schemas.microsoft.com/office/drawing/2010/main" val="0"/>
              </a:ext>
            </a:extLst>
          </a:blip>
          <a:srcRect b="29574"/>
          <a:stretch/>
        </p:blipFill>
        <p:spPr bwMode="auto">
          <a:xfrm>
            <a:off x="263709" y="377713"/>
            <a:ext cx="11928291" cy="5839138"/>
          </a:xfrm>
          <a:prstGeom prst="rect">
            <a:avLst/>
          </a:prstGeom>
          <a:noFill/>
        </p:spPr>
      </p:pic>
      <p:sp>
        <p:nvSpPr>
          <p:cNvPr id="2" name="ZoneTexte 1">
            <a:extLst>
              <a:ext uri="{FF2B5EF4-FFF2-40B4-BE49-F238E27FC236}">
                <a16:creationId xmlns:a16="http://schemas.microsoft.com/office/drawing/2014/main" id="{7C5E557F-5446-0967-1BF8-D8AC11922EAE}"/>
              </a:ext>
            </a:extLst>
          </p:cNvPr>
          <p:cNvSpPr txBox="1"/>
          <p:nvPr/>
        </p:nvSpPr>
        <p:spPr>
          <a:xfrm>
            <a:off x="1977988" y="283106"/>
            <a:ext cx="9321463" cy="461665"/>
          </a:xfrm>
          <a:prstGeom prst="rect">
            <a:avLst/>
          </a:prstGeom>
          <a:solidFill>
            <a:schemeClr val="bg1">
              <a:lumMod val="75000"/>
            </a:schemeClr>
          </a:solidFill>
          <a:ln>
            <a:solidFill>
              <a:schemeClr val="tx1"/>
            </a:solidFill>
          </a:ln>
        </p:spPr>
        <p:txBody>
          <a:bodyPr wrap="none" rtlCol="0">
            <a:spAutoFit/>
          </a:bodyPr>
          <a:lstStyle/>
          <a:p>
            <a:pPr algn="ctr"/>
            <a:r>
              <a:rPr lang="en-GB" sz="2400" dirty="0"/>
              <a:t>All NSCLC excepted squamous carcinoma arising in a smoker patient</a:t>
            </a:r>
          </a:p>
        </p:txBody>
      </p:sp>
      <p:sp>
        <p:nvSpPr>
          <p:cNvPr id="3" name="ZoneTexte 2">
            <a:extLst>
              <a:ext uri="{FF2B5EF4-FFF2-40B4-BE49-F238E27FC236}">
                <a16:creationId xmlns:a16="http://schemas.microsoft.com/office/drawing/2014/main" id="{2ABE8CD2-F6AB-F448-1932-499B561B27AC}"/>
              </a:ext>
            </a:extLst>
          </p:cNvPr>
          <p:cNvSpPr txBox="1"/>
          <p:nvPr/>
        </p:nvSpPr>
        <p:spPr>
          <a:xfrm>
            <a:off x="10578574" y="6126792"/>
            <a:ext cx="1430200" cy="369332"/>
          </a:xfrm>
          <a:prstGeom prst="rect">
            <a:avLst/>
          </a:prstGeom>
          <a:noFill/>
        </p:spPr>
        <p:txBody>
          <a:bodyPr wrap="none" rtlCol="0">
            <a:spAutoFit/>
          </a:bodyPr>
          <a:lstStyle/>
          <a:p>
            <a:r>
              <a:rPr lang="en-GB" dirty="0"/>
              <a:t>2024 update</a:t>
            </a:r>
          </a:p>
        </p:txBody>
      </p:sp>
      <p:sp>
        <p:nvSpPr>
          <p:cNvPr id="4" name="Rectangle : coins arrondis 3">
            <a:extLst>
              <a:ext uri="{FF2B5EF4-FFF2-40B4-BE49-F238E27FC236}">
                <a16:creationId xmlns:a16="http://schemas.microsoft.com/office/drawing/2014/main" id="{FE7D353F-6457-EC73-A1A3-770BE902700D}"/>
              </a:ext>
            </a:extLst>
          </p:cNvPr>
          <p:cNvSpPr/>
          <p:nvPr/>
        </p:nvSpPr>
        <p:spPr>
          <a:xfrm>
            <a:off x="368490" y="2292824"/>
            <a:ext cx="11682483" cy="173326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9618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a:solidFill>
                  <a:srgbClr val="0432FF"/>
                </a:solidFill>
              </a:rPr>
              <a:t>The French exception: free of charge for the patient</a:t>
            </a:r>
          </a:p>
        </p:txBody>
      </p:sp>
      <p:sp>
        <p:nvSpPr>
          <p:cNvPr id="3" name="Espace réservé du texte 2">
            <a:extLst>
              <a:ext uri="{FF2B5EF4-FFF2-40B4-BE49-F238E27FC236}">
                <a16:creationId xmlns:a16="http://schemas.microsoft.com/office/drawing/2014/main" id="{B0889991-D3C1-64DF-9D97-EF6219A33648}"/>
              </a:ext>
            </a:extLst>
          </p:cNvPr>
          <p:cNvSpPr>
            <a:spLocks noGrp="1"/>
          </p:cNvSpPr>
          <p:nvPr>
            <p:ph type="body" idx="1"/>
          </p:nvPr>
        </p:nvSpPr>
        <p:spPr/>
        <p:txBody>
          <a:bodyPr/>
          <a:lstStyle/>
          <a:p>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400" kern="100" dirty="0" err="1">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the experience of a European university hospital</a:t>
            </a:r>
            <a:endParaRPr lang="en-GB" noProof="0" dirty="0">
              <a:solidFill>
                <a:schemeClr val="bg1">
                  <a:lumMod val="65000"/>
                </a:schemeClr>
              </a:solidFill>
            </a:endParaRP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pic>
        <p:nvPicPr>
          <p:cNvPr id="5" name="Imagem 6">
            <a:extLst>
              <a:ext uri="{FF2B5EF4-FFF2-40B4-BE49-F238E27FC236}">
                <a16:creationId xmlns:a16="http://schemas.microsoft.com/office/drawing/2014/main" id="{058CA644-11BE-6EDB-E0FD-53837C9DB41A}"/>
              </a:ext>
            </a:extLst>
          </p:cNvPr>
          <p:cNvPicPr>
            <a:picLocks noChangeAspect="1"/>
          </p:cNvPicPr>
          <p:nvPr>
            <p:custDataLst>
              <p:custData r:id="rId2"/>
            </p:custDataLst>
          </p:nvPr>
        </p:nvPicPr>
        <p:blipFill>
          <a:blip r:embed="rId5" cstate="print">
            <a:extLst>
              <a:ext uri="{28A0092B-C50C-407E-A947-70E740481C1C}">
                <a14:useLocalDpi xmlns:a14="http://schemas.microsoft.com/office/drawing/2010/main" val="0"/>
              </a:ext>
            </a:extLst>
          </a:blip>
          <a:stretch>
            <a:fillRect/>
          </a:stretch>
        </p:blipFill>
        <p:spPr>
          <a:xfrm>
            <a:off x="7084172" y="142499"/>
            <a:ext cx="4889463" cy="1251702"/>
          </a:xfrm>
          <a:prstGeom prst="rect">
            <a:avLst/>
          </a:prstGeom>
        </p:spPr>
      </p:pic>
    </p:spTree>
    <p:extLst>
      <p:ext uri="{BB962C8B-B14F-4D97-AF65-F5344CB8AC3E}">
        <p14:creationId xmlns:p14="http://schemas.microsoft.com/office/powerpoint/2010/main" val="4284226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369800" y="1500378"/>
            <a:ext cx="4611633" cy="4777591"/>
          </a:xfrm>
        </p:spPr>
        <p:txBody>
          <a:bodyPr>
            <a:normAutofit/>
          </a:bodyPr>
          <a:lstStyle/>
          <a:p>
            <a:pPr marL="0" indent="0">
              <a:lnSpc>
                <a:spcPct val="170000"/>
              </a:lnSpc>
              <a:buNone/>
            </a:pPr>
            <a:r>
              <a:rPr lang="en-GB" sz="2000" dirty="0">
                <a:latin typeface="Calibri" panose="020F0502020204030204" pitchFamily="34" charset="0"/>
                <a:cs typeface="Calibri" panose="020F0502020204030204" pitchFamily="34" charset="0"/>
              </a:rPr>
              <a:t>Pathology tests are reimbursed at a flat rate by the French Social Security</a:t>
            </a:r>
          </a:p>
          <a:p>
            <a:pPr marL="0" indent="0">
              <a:lnSpc>
                <a:spcPct val="170000"/>
              </a:lnSpc>
              <a:buNone/>
            </a:pPr>
            <a:r>
              <a:rPr lang="en-GB" sz="2000" dirty="0">
                <a:latin typeface="Calibri" panose="020F0502020204030204" pitchFamily="34" charset="0"/>
                <a:cs typeface="Calibri" panose="020F0502020204030204" pitchFamily="34" charset="0"/>
              </a:rPr>
              <a:t>For cancer patients, 100% of the cost is cover for:</a:t>
            </a:r>
          </a:p>
          <a:p>
            <a:pPr marL="457200" lvl="1" indent="0">
              <a:lnSpc>
                <a:spcPct val="170000"/>
              </a:lnSpc>
              <a:buNone/>
            </a:pPr>
            <a:r>
              <a:rPr lang="en-GB" sz="2000" dirty="0">
                <a:latin typeface="Calibri" panose="020F0502020204030204" pitchFamily="34" charset="0"/>
                <a:cs typeface="Calibri" panose="020F0502020204030204" pitchFamily="34" charset="0"/>
              </a:rPr>
              <a:t>- Biopsy examination</a:t>
            </a:r>
          </a:p>
          <a:p>
            <a:pPr marL="457200" lvl="1" indent="0">
              <a:lnSpc>
                <a:spcPct val="170000"/>
              </a:lnSpc>
              <a:buNone/>
            </a:pPr>
            <a:r>
              <a:rPr lang="en-GB" sz="2000" dirty="0">
                <a:latin typeface="Calibri" panose="020F0502020204030204" pitchFamily="34" charset="0"/>
                <a:cs typeface="Calibri" panose="020F0502020204030204" pitchFamily="34" charset="0"/>
              </a:rPr>
              <a:t>- Surgical specimen examination</a:t>
            </a:r>
          </a:p>
          <a:p>
            <a:pPr marL="457200" lvl="1" indent="0">
              <a:lnSpc>
                <a:spcPct val="170000"/>
              </a:lnSpc>
              <a:buNone/>
            </a:pPr>
            <a:r>
              <a:rPr lang="en-GB" sz="2000" dirty="0">
                <a:latin typeface="Calibri" panose="020F0502020204030204" pitchFamily="34" charset="0"/>
                <a:cs typeface="Calibri" panose="020F0502020204030204" pitchFamily="34" charset="0"/>
              </a:rPr>
              <a:t>- Immunohistochemistry</a:t>
            </a:r>
          </a:p>
        </p:txBody>
      </p:sp>
      <p:pic>
        <p:nvPicPr>
          <p:cNvPr id="8" name="Image 7" descr="Capture d’écran 2015-02-24 à 21.53.2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19936" y="1152153"/>
            <a:ext cx="5148064" cy="5705847"/>
          </a:xfrm>
          <a:prstGeom prst="rect">
            <a:avLst/>
          </a:prstGeom>
        </p:spPr>
      </p:pic>
      <p:pic>
        <p:nvPicPr>
          <p:cNvPr id="9" name="Image 8" descr="Capture d’écran 2015-02-24 à 21.53.36.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23040"/>
            <a:ext cx="9144000" cy="1321788"/>
          </a:xfrm>
          <a:prstGeom prst="rect">
            <a:avLst/>
          </a:prstGeom>
        </p:spPr>
      </p:pic>
    </p:spTree>
    <p:extLst>
      <p:ext uri="{BB962C8B-B14F-4D97-AF65-F5344CB8AC3E}">
        <p14:creationId xmlns:p14="http://schemas.microsoft.com/office/powerpoint/2010/main" val="249042618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4F013-DCE8-584F-BE67-BF473C5B7E59}"/>
              </a:ext>
            </a:extLst>
          </p:cNvPr>
          <p:cNvSpPr>
            <a:spLocks noGrp="1"/>
          </p:cNvSpPr>
          <p:nvPr>
            <p:ph type="title"/>
          </p:nvPr>
        </p:nvSpPr>
        <p:spPr>
          <a:xfrm>
            <a:off x="575579" y="422509"/>
            <a:ext cx="10015084" cy="1325563"/>
          </a:xfrm>
        </p:spPr>
        <p:txBody>
          <a:bodyPr>
            <a:normAutofit fontScale="90000"/>
          </a:bodyPr>
          <a:lstStyle/>
          <a:p>
            <a:r>
              <a:rPr lang="en-GB" sz="4000" dirty="0">
                <a:solidFill>
                  <a:srgbClr val="0000FF"/>
                </a:solidFill>
                <a:latin typeface="+mn-lt"/>
              </a:rPr>
              <a:t>Molecular pathology is financed directly by the ministry of health</a:t>
            </a:r>
            <a:br>
              <a:rPr lang="en-GB" sz="4000" dirty="0">
                <a:solidFill>
                  <a:srgbClr val="0000FF"/>
                </a:solidFill>
                <a:latin typeface="+mn-lt"/>
              </a:rPr>
            </a:br>
            <a:r>
              <a:rPr lang="en-GB" sz="4000" dirty="0">
                <a:solidFill>
                  <a:srgbClr val="0000FF"/>
                </a:solidFill>
                <a:latin typeface="+mn-lt"/>
              </a:rPr>
              <a:t>Free of charge for European citizen </a:t>
            </a:r>
            <a:r>
              <a:rPr lang="en-GB" sz="1800" dirty="0">
                <a:solidFill>
                  <a:srgbClr val="0000FF"/>
                </a:solidFill>
                <a:latin typeface="+mn-lt"/>
              </a:rPr>
              <a:t>(with social health insurance)</a:t>
            </a:r>
            <a:endParaRPr lang="en-GB" sz="4000" dirty="0">
              <a:solidFill>
                <a:srgbClr val="0000FF"/>
              </a:solidFill>
              <a:latin typeface="+mn-lt"/>
            </a:endParaRPr>
          </a:p>
        </p:txBody>
      </p:sp>
      <p:graphicFrame>
        <p:nvGraphicFramePr>
          <p:cNvPr id="7" name="Espace réservé du contenu 9">
            <a:extLst>
              <a:ext uri="{FF2B5EF4-FFF2-40B4-BE49-F238E27FC236}">
                <a16:creationId xmlns:a16="http://schemas.microsoft.com/office/drawing/2014/main" id="{63A4128F-8516-854C-8D54-825D060EBDB8}"/>
              </a:ext>
            </a:extLst>
          </p:cNvPr>
          <p:cNvGraphicFramePr>
            <a:graphicFrameLocks/>
          </p:cNvGraphicFramePr>
          <p:nvPr/>
        </p:nvGraphicFramePr>
        <p:xfrm>
          <a:off x="676916" y="2507275"/>
          <a:ext cx="10208799" cy="2580759"/>
        </p:xfrm>
        <a:graphic>
          <a:graphicData uri="http://schemas.openxmlformats.org/drawingml/2006/table">
            <a:tbl>
              <a:tblPr firstRow="1" firstCol="1" bandRow="1">
                <a:tableStyleId>{F5AB1C69-6EDB-4FF4-983F-18BD219EF322}</a:tableStyleId>
              </a:tblPr>
              <a:tblGrid>
                <a:gridCol w="2225752">
                  <a:extLst>
                    <a:ext uri="{9D8B030D-6E8A-4147-A177-3AD203B41FA5}">
                      <a16:colId xmlns:a16="http://schemas.microsoft.com/office/drawing/2014/main" val="2691841952"/>
                    </a:ext>
                  </a:extLst>
                </a:gridCol>
                <a:gridCol w="5701042">
                  <a:extLst>
                    <a:ext uri="{9D8B030D-6E8A-4147-A177-3AD203B41FA5}">
                      <a16:colId xmlns:a16="http://schemas.microsoft.com/office/drawing/2014/main" val="504979827"/>
                    </a:ext>
                  </a:extLst>
                </a:gridCol>
                <a:gridCol w="2282005">
                  <a:extLst>
                    <a:ext uri="{9D8B030D-6E8A-4147-A177-3AD203B41FA5}">
                      <a16:colId xmlns:a16="http://schemas.microsoft.com/office/drawing/2014/main" val="3494466548"/>
                    </a:ext>
                  </a:extLst>
                </a:gridCol>
              </a:tblGrid>
              <a:tr h="652458">
                <a:tc>
                  <a:txBody>
                    <a:bodyPr/>
                    <a:lstStyle/>
                    <a:p>
                      <a:pPr marL="0" algn="ctr" defTabSz="914400" rtl="0" eaLnBrk="1" latinLnBrk="0" hangingPunct="1">
                        <a:spcAft>
                          <a:spcPts val="0"/>
                        </a:spcAft>
                      </a:pPr>
                      <a:r>
                        <a:rPr lang="fr-FR" sz="1600" b="1" kern="1200" dirty="0">
                          <a:solidFill>
                            <a:schemeClr val="lt1"/>
                          </a:solidFill>
                          <a:effectLst/>
                          <a:latin typeface="+mj-lt"/>
                          <a:ea typeface="+mn-ea"/>
                          <a:cs typeface="+mn-cs"/>
                        </a:rPr>
                        <a:t>Code acte liste complémentaire</a:t>
                      </a:r>
                    </a:p>
                  </a:txBody>
                  <a:tcPr marL="68580" marR="68580" marT="0" marB="0" anchor="ctr"/>
                </a:tc>
                <a:tc>
                  <a:txBody>
                    <a:bodyPr/>
                    <a:lstStyle/>
                    <a:p>
                      <a:pPr marL="0" algn="ctr" defTabSz="914400" rtl="0" eaLnBrk="1" latinLnBrk="0" hangingPunct="1">
                        <a:spcAft>
                          <a:spcPts val="0"/>
                        </a:spcAft>
                      </a:pPr>
                      <a:r>
                        <a:rPr lang="fr-FR" sz="1600" b="1" kern="1200" dirty="0">
                          <a:solidFill>
                            <a:schemeClr val="lt1"/>
                          </a:solidFill>
                          <a:effectLst/>
                          <a:latin typeface="+mj-lt"/>
                          <a:ea typeface="+mn-ea"/>
                          <a:cs typeface="+mn-cs"/>
                        </a:rPr>
                        <a:t>Libellé de l'acte de la liste complémentaire/RIHN</a:t>
                      </a:r>
                    </a:p>
                  </a:txBody>
                  <a:tcPr marL="68580" marR="68580" marT="0" marB="0" anchor="ctr"/>
                </a:tc>
                <a:tc>
                  <a:txBody>
                    <a:bodyPr/>
                    <a:lstStyle/>
                    <a:p>
                      <a:pPr marL="0" algn="ctr" defTabSz="914400" rtl="0" eaLnBrk="1" latinLnBrk="0" hangingPunct="1">
                        <a:spcAft>
                          <a:spcPts val="0"/>
                        </a:spcAft>
                      </a:pPr>
                      <a:r>
                        <a:rPr lang="fr-FR" sz="1600" b="1" kern="1200" dirty="0">
                          <a:solidFill>
                            <a:schemeClr val="lt1"/>
                          </a:solidFill>
                          <a:effectLst/>
                          <a:latin typeface="+mj-lt"/>
                          <a:ea typeface="+mn-ea"/>
                          <a:cs typeface="+mn-cs"/>
                        </a:rPr>
                        <a:t>Valorisation maximale</a:t>
                      </a:r>
                    </a:p>
                  </a:txBody>
                  <a:tcPr marL="68580" marR="68580" marT="0" marB="0" anchor="ctr"/>
                </a:tc>
                <a:extLst>
                  <a:ext uri="{0D108BD9-81ED-4DB2-BD59-A6C34878D82A}">
                    <a16:rowId xmlns:a16="http://schemas.microsoft.com/office/drawing/2014/main" val="2711472281"/>
                  </a:ext>
                </a:extLst>
              </a:tr>
              <a:tr h="515646">
                <a:tc>
                  <a:txBody>
                    <a:bodyPr/>
                    <a:lstStyle/>
                    <a:p>
                      <a:pPr marL="0" algn="l" defTabSz="914400" rtl="0" eaLnBrk="1" latinLnBrk="0" hangingPunct="1">
                        <a:spcAft>
                          <a:spcPts val="0"/>
                        </a:spcAft>
                      </a:pPr>
                      <a:r>
                        <a:rPr lang="fr-FR" sz="1400" b="1" kern="1200" dirty="0">
                          <a:solidFill>
                            <a:schemeClr val="lt1"/>
                          </a:solidFill>
                          <a:effectLst/>
                          <a:latin typeface="+mj-lt"/>
                          <a:ea typeface="+mn-ea"/>
                          <a:cs typeface="+mn-cs"/>
                        </a:rPr>
                        <a:t>N501</a:t>
                      </a:r>
                    </a:p>
                  </a:txBody>
                  <a:tcPr marL="68580" marR="68580" marT="0" marB="0" anchor="ctr"/>
                </a:tc>
                <a:tc>
                  <a:txBody>
                    <a:bodyPr/>
                    <a:lstStyle/>
                    <a:p>
                      <a:pPr algn="l">
                        <a:spcAft>
                          <a:spcPts val="0"/>
                        </a:spcAft>
                      </a:pPr>
                      <a:r>
                        <a:rPr lang="fr-FR" sz="1400" b="1" dirty="0">
                          <a:effectLst/>
                          <a:latin typeface="+mj-lt"/>
                        </a:rPr>
                        <a:t>Recherche de la mutation BRAF V600 par technique moléculaire</a:t>
                      </a:r>
                      <a:endParaRPr lang="fr-FR" sz="1400" b="1" dirty="0">
                        <a:effectLst/>
                        <a:latin typeface="+mj-lt"/>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fr-FR" sz="1400" b="1" dirty="0">
                          <a:effectLst/>
                          <a:latin typeface="+mj-lt"/>
                        </a:rPr>
                        <a:t>116,10 € </a:t>
                      </a:r>
                      <a:endParaRPr lang="fr-FR" sz="1400" b="1" dirty="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746661428"/>
                  </a:ext>
                </a:extLst>
              </a:tr>
              <a:tr h="381363">
                <a:tc>
                  <a:txBody>
                    <a:bodyPr/>
                    <a:lstStyle/>
                    <a:p>
                      <a:pPr marL="0" algn="l" defTabSz="914400" rtl="0" eaLnBrk="1" latinLnBrk="0" hangingPunct="1">
                        <a:spcAft>
                          <a:spcPts val="0"/>
                        </a:spcAft>
                      </a:pPr>
                      <a:r>
                        <a:rPr lang="fr-FR" sz="1400" b="1" kern="1200" dirty="0">
                          <a:solidFill>
                            <a:schemeClr val="lt1"/>
                          </a:solidFill>
                          <a:effectLst/>
                          <a:latin typeface="+mj-lt"/>
                          <a:ea typeface="+mn-ea"/>
                          <a:cs typeface="+mn-cs"/>
                        </a:rPr>
                        <a:t>N504</a:t>
                      </a:r>
                    </a:p>
                  </a:txBody>
                  <a:tcPr marL="68580" marR="68580" marT="0" marB="0" anchor="ctr"/>
                </a:tc>
                <a:tc>
                  <a:txBody>
                    <a:bodyPr/>
                    <a:lstStyle/>
                    <a:p>
                      <a:pPr algn="l">
                        <a:spcAft>
                          <a:spcPts val="0"/>
                        </a:spcAft>
                      </a:pPr>
                      <a:r>
                        <a:rPr lang="fr-FR" sz="1400" b="1" dirty="0">
                          <a:effectLst/>
                          <a:latin typeface="+mj-lt"/>
                        </a:rPr>
                        <a:t>Séquençage EGFR : 4 exons</a:t>
                      </a:r>
                      <a:endParaRPr lang="fr-FR" sz="1400" b="1" dirty="0">
                        <a:effectLst/>
                        <a:latin typeface="+mj-lt"/>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fr-FR" sz="1600" b="1" dirty="0">
                          <a:effectLst/>
                          <a:latin typeface="+mj-lt"/>
                        </a:rPr>
                        <a:t>  </a:t>
                      </a:r>
                      <a:r>
                        <a:rPr lang="fr-FR" sz="1400" b="1" dirty="0">
                          <a:effectLst/>
                          <a:latin typeface="+mj-lt"/>
                        </a:rPr>
                        <a:t>315,90 € </a:t>
                      </a:r>
                      <a:endParaRPr lang="fr-FR" sz="1400" b="1" dirty="0">
                        <a:effectLst/>
                        <a:latin typeface="+mj-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44687682"/>
                  </a:ext>
                </a:extLst>
              </a:tr>
              <a:tr h="515646">
                <a:tc>
                  <a:txBody>
                    <a:bodyPr/>
                    <a:lstStyle/>
                    <a:p>
                      <a:pPr marL="0" algn="l" defTabSz="914400" rtl="0" eaLnBrk="1" latinLnBrk="0" hangingPunct="1">
                        <a:spcAft>
                          <a:spcPts val="0"/>
                        </a:spcAft>
                      </a:pPr>
                      <a:r>
                        <a:rPr lang="fr-FR" sz="1400" b="1" kern="1200" dirty="0">
                          <a:solidFill>
                            <a:srgbClr val="FF0000"/>
                          </a:solidFill>
                          <a:effectLst/>
                          <a:latin typeface="+mj-lt"/>
                          <a:ea typeface="+mn-ea"/>
                          <a:cs typeface="+mn-cs"/>
                        </a:rPr>
                        <a:t>N523</a:t>
                      </a:r>
                    </a:p>
                  </a:txBody>
                  <a:tcPr marL="68580" marR="68580" marT="0" marB="0" anchor="ctr">
                    <a:solidFill>
                      <a:srgbClr val="FFFF00"/>
                    </a:solidFill>
                  </a:tcPr>
                </a:tc>
                <a:tc>
                  <a:txBody>
                    <a:bodyPr/>
                    <a:lstStyle/>
                    <a:p>
                      <a:pPr algn="l">
                        <a:spcAft>
                          <a:spcPts val="0"/>
                        </a:spcAft>
                      </a:pPr>
                      <a:r>
                        <a:rPr lang="fr-FR" sz="1400" b="1" dirty="0">
                          <a:effectLst/>
                          <a:latin typeface="+mj-lt"/>
                        </a:rPr>
                        <a:t>Forfait mutationnel cancer colorectal métastatique (KRAS/NRAS) 6 exons</a:t>
                      </a:r>
                      <a:endParaRPr lang="fr-FR" sz="1400" b="1" dirty="0">
                        <a:effectLst/>
                        <a:latin typeface="+mj-lt"/>
                        <a:ea typeface="MS Mincho" panose="02020609040205080304" pitchFamily="49" charset="-128"/>
                        <a:cs typeface="Times New Roman" panose="02020603050405020304" pitchFamily="18" charset="0"/>
                      </a:endParaRPr>
                    </a:p>
                  </a:txBody>
                  <a:tcPr marL="68580" marR="68580" marT="0" marB="0" anchor="ctr">
                    <a:solidFill>
                      <a:srgbClr val="FFFF00"/>
                    </a:solidFill>
                  </a:tcPr>
                </a:tc>
                <a:tc>
                  <a:txBody>
                    <a:bodyPr/>
                    <a:lstStyle/>
                    <a:p>
                      <a:pPr algn="ctr">
                        <a:spcAft>
                          <a:spcPts val="0"/>
                        </a:spcAft>
                      </a:pPr>
                      <a:r>
                        <a:rPr lang="fr-FR" sz="1600" b="1" dirty="0">
                          <a:effectLst/>
                          <a:latin typeface="+mj-lt"/>
                        </a:rPr>
                        <a:t>   </a:t>
                      </a:r>
                      <a:r>
                        <a:rPr lang="fr-FR" sz="1400" b="1" dirty="0">
                          <a:effectLst/>
                          <a:latin typeface="+mj-lt"/>
                        </a:rPr>
                        <a:t>440,10 €</a:t>
                      </a:r>
                      <a:r>
                        <a:rPr lang="fr-FR" sz="1600" b="1" dirty="0">
                          <a:effectLst/>
                          <a:latin typeface="+mj-lt"/>
                        </a:rPr>
                        <a:t> </a:t>
                      </a:r>
                      <a:endParaRPr lang="fr-FR" sz="1600" b="1" dirty="0">
                        <a:effectLst/>
                        <a:latin typeface="+mj-lt"/>
                        <a:ea typeface="MS Mincho" panose="02020609040205080304" pitchFamily="49" charset="-128"/>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043807711"/>
                  </a:ext>
                </a:extLst>
              </a:tr>
              <a:tr h="515646">
                <a:tc>
                  <a:txBody>
                    <a:bodyPr/>
                    <a:lstStyle/>
                    <a:p>
                      <a:pPr marL="0" algn="l" defTabSz="914400" rtl="0" eaLnBrk="1" latinLnBrk="0" hangingPunct="1">
                        <a:spcAft>
                          <a:spcPts val="0"/>
                        </a:spcAft>
                      </a:pPr>
                      <a:r>
                        <a:rPr lang="fr-FR" sz="1400" b="1" kern="1200" dirty="0">
                          <a:solidFill>
                            <a:schemeClr val="tx1"/>
                          </a:solidFill>
                          <a:effectLst/>
                          <a:latin typeface="+mj-lt"/>
                          <a:ea typeface="+mn-ea"/>
                          <a:cs typeface="+mn-cs"/>
                        </a:rPr>
                        <a:t>N452</a:t>
                      </a:r>
                    </a:p>
                  </a:txBody>
                  <a:tcPr marL="44450" marR="44450" marT="0" marB="0" anchor="ctr">
                    <a:solidFill>
                      <a:srgbClr val="FFC000"/>
                    </a:solidFill>
                  </a:tcPr>
                </a:tc>
                <a:tc>
                  <a:txBody>
                    <a:bodyPr/>
                    <a:lstStyle/>
                    <a:p>
                      <a:pPr marL="0" algn="l" defTabSz="914400" rtl="0" eaLnBrk="1" latinLnBrk="0" hangingPunct="1">
                        <a:spcAft>
                          <a:spcPts val="0"/>
                        </a:spcAft>
                      </a:pPr>
                      <a:r>
                        <a:rPr lang="fr-FR" sz="1400" b="1" kern="1200" dirty="0">
                          <a:solidFill>
                            <a:schemeClr val="tx1"/>
                          </a:solidFill>
                          <a:effectLst/>
                          <a:latin typeface="+mj-lt"/>
                          <a:ea typeface="+mn-ea"/>
                          <a:cs typeface="+mn-cs"/>
                        </a:rPr>
                        <a:t>Forfait séquençage haut débit (NGS) &lt; 20 kb</a:t>
                      </a:r>
                    </a:p>
                  </a:txBody>
                  <a:tcPr marL="44450" marR="44450" marT="0" marB="0" anchor="ctr">
                    <a:solidFill>
                      <a:srgbClr val="FFC000"/>
                    </a:solidFill>
                  </a:tcPr>
                </a:tc>
                <a:tc>
                  <a:txBody>
                    <a:bodyPr/>
                    <a:lstStyle/>
                    <a:p>
                      <a:pPr marL="0" algn="ctr" defTabSz="914400" rtl="0" eaLnBrk="1" latinLnBrk="0" hangingPunct="1">
                        <a:spcAft>
                          <a:spcPts val="0"/>
                        </a:spcAft>
                      </a:pPr>
                      <a:r>
                        <a:rPr lang="fr-FR" sz="1600" b="1" kern="1200" dirty="0">
                          <a:solidFill>
                            <a:schemeClr val="tx1"/>
                          </a:solidFill>
                          <a:effectLst/>
                          <a:latin typeface="+mj-lt"/>
                          <a:ea typeface="+mn-ea"/>
                          <a:cs typeface="+mn-cs"/>
                        </a:rPr>
                        <a:t>   </a:t>
                      </a:r>
                      <a:r>
                        <a:rPr lang="fr-FR" sz="1400" b="1" kern="1200" dirty="0">
                          <a:solidFill>
                            <a:schemeClr val="tx1"/>
                          </a:solidFill>
                          <a:effectLst/>
                          <a:latin typeface="+mj-lt"/>
                          <a:ea typeface="+mn-ea"/>
                          <a:cs typeface="+mn-cs"/>
                        </a:rPr>
                        <a:t>882,90 € </a:t>
                      </a:r>
                    </a:p>
                  </a:txBody>
                  <a:tcPr marL="44450" marR="44450" marT="0" marB="0" anchor="ctr">
                    <a:solidFill>
                      <a:srgbClr val="FFC000"/>
                    </a:solidFill>
                  </a:tcPr>
                </a:tc>
                <a:extLst>
                  <a:ext uri="{0D108BD9-81ED-4DB2-BD59-A6C34878D82A}">
                    <a16:rowId xmlns:a16="http://schemas.microsoft.com/office/drawing/2014/main" val="3270696138"/>
                  </a:ext>
                </a:extLst>
              </a:tr>
            </a:tbl>
          </a:graphicData>
        </a:graphic>
      </p:graphicFrame>
      <p:pic>
        <p:nvPicPr>
          <p:cNvPr id="9" name="Image 8">
            <a:extLst>
              <a:ext uri="{FF2B5EF4-FFF2-40B4-BE49-F238E27FC236}">
                <a16:creationId xmlns:a16="http://schemas.microsoft.com/office/drawing/2014/main" id="{2C776A9B-42FB-7040-A250-9CD0B0C2762C}"/>
              </a:ext>
            </a:extLst>
          </p:cNvPr>
          <p:cNvPicPr>
            <a:picLocks noChangeAspect="1"/>
          </p:cNvPicPr>
          <p:nvPr/>
        </p:nvPicPr>
        <p:blipFill>
          <a:blip r:embed="rId2"/>
          <a:stretch>
            <a:fillRect/>
          </a:stretch>
        </p:blipFill>
        <p:spPr>
          <a:xfrm>
            <a:off x="10409362" y="217883"/>
            <a:ext cx="1637196" cy="1074635"/>
          </a:xfrm>
          <a:prstGeom prst="rect">
            <a:avLst/>
          </a:prstGeom>
        </p:spPr>
      </p:pic>
      <p:sp>
        <p:nvSpPr>
          <p:cNvPr id="4" name="ZoneTexte 3">
            <a:extLst>
              <a:ext uri="{FF2B5EF4-FFF2-40B4-BE49-F238E27FC236}">
                <a16:creationId xmlns:a16="http://schemas.microsoft.com/office/drawing/2014/main" id="{19A80B1B-452E-8282-F333-77AFAFF571F5}"/>
              </a:ext>
            </a:extLst>
          </p:cNvPr>
          <p:cNvSpPr txBox="1"/>
          <p:nvPr/>
        </p:nvSpPr>
        <p:spPr>
          <a:xfrm>
            <a:off x="1368792" y="5385572"/>
            <a:ext cx="8305287" cy="1015663"/>
          </a:xfrm>
          <a:prstGeom prst="rect">
            <a:avLst/>
          </a:prstGeom>
          <a:noFill/>
        </p:spPr>
        <p:txBody>
          <a:bodyPr wrap="none" rtlCol="0">
            <a:spAutoFit/>
          </a:bodyPr>
          <a:lstStyle/>
          <a:p>
            <a:r>
              <a:rPr lang="en-GB" sz="2000" dirty="0"/>
              <a:t>But half the price indicated is to be paid by the hospital treating the patient</a:t>
            </a:r>
          </a:p>
          <a:p>
            <a:endParaRPr lang="en-GB" sz="2000" dirty="0"/>
          </a:p>
          <a:p>
            <a:r>
              <a:rPr lang="en-GB" sz="2000" dirty="0"/>
              <a:t>It is forbidden to invoice the patient (who has European health insurance</a:t>
            </a:r>
            <a:r>
              <a:rPr lang="en-GB" dirty="0"/>
              <a:t>)</a:t>
            </a:r>
          </a:p>
        </p:txBody>
      </p:sp>
    </p:spTree>
    <p:extLst>
      <p:ext uri="{BB962C8B-B14F-4D97-AF65-F5344CB8AC3E}">
        <p14:creationId xmlns:p14="http://schemas.microsoft.com/office/powerpoint/2010/main" val="156985423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a:solidFill>
                  <a:srgbClr val="0432FF"/>
                </a:solidFill>
              </a:rPr>
              <a:t>Tomorrow: Is AI going to change the paradigm of NSCLC testing ?</a:t>
            </a:r>
          </a:p>
        </p:txBody>
      </p:sp>
      <p:sp>
        <p:nvSpPr>
          <p:cNvPr id="3" name="Espace réservé du texte 2">
            <a:extLst>
              <a:ext uri="{FF2B5EF4-FFF2-40B4-BE49-F238E27FC236}">
                <a16:creationId xmlns:a16="http://schemas.microsoft.com/office/drawing/2014/main" id="{B0889991-D3C1-64DF-9D97-EF6219A33648}"/>
              </a:ext>
            </a:extLst>
          </p:cNvPr>
          <p:cNvSpPr>
            <a:spLocks noGrp="1"/>
          </p:cNvSpPr>
          <p:nvPr>
            <p:ph type="body" idx="1"/>
          </p:nvPr>
        </p:nvSpPr>
        <p:spPr/>
        <p:txBody>
          <a:bodyPr/>
          <a:lstStyle/>
          <a:p>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400" kern="100" dirty="0" err="1">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the experience of a European university hospital</a:t>
            </a:r>
            <a:endParaRPr lang="en-GB" noProof="0" dirty="0">
              <a:solidFill>
                <a:schemeClr val="bg1">
                  <a:lumMod val="65000"/>
                </a:schemeClr>
              </a:solidFill>
            </a:endParaRP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pic>
        <p:nvPicPr>
          <p:cNvPr id="5" name="Imagem 6">
            <a:extLst>
              <a:ext uri="{FF2B5EF4-FFF2-40B4-BE49-F238E27FC236}">
                <a16:creationId xmlns:a16="http://schemas.microsoft.com/office/drawing/2014/main" id="{058CA644-11BE-6EDB-E0FD-53837C9DB41A}"/>
              </a:ext>
            </a:extLst>
          </p:cNvPr>
          <p:cNvPicPr>
            <a:picLocks noChangeAspect="1"/>
          </p:cNvPicPr>
          <p:nvPr>
            <p:custDataLst>
              <p:custData r:id="rId2"/>
            </p:custDataLst>
          </p:nvPr>
        </p:nvPicPr>
        <p:blipFill>
          <a:blip r:embed="rId5" cstate="print">
            <a:extLst>
              <a:ext uri="{28A0092B-C50C-407E-A947-70E740481C1C}">
                <a14:useLocalDpi xmlns:a14="http://schemas.microsoft.com/office/drawing/2010/main" val="0"/>
              </a:ext>
            </a:extLst>
          </a:blip>
          <a:stretch>
            <a:fillRect/>
          </a:stretch>
        </p:blipFill>
        <p:spPr>
          <a:xfrm>
            <a:off x="7084172" y="142499"/>
            <a:ext cx="4889463" cy="1251702"/>
          </a:xfrm>
          <a:prstGeom prst="rect">
            <a:avLst/>
          </a:prstGeom>
        </p:spPr>
      </p:pic>
    </p:spTree>
    <p:extLst>
      <p:ext uri="{BB962C8B-B14F-4D97-AF65-F5344CB8AC3E}">
        <p14:creationId xmlns:p14="http://schemas.microsoft.com/office/powerpoint/2010/main" val="1859692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8771607-65DF-BB88-A011-640CA2A1B8E6}"/>
              </a:ext>
            </a:extLst>
          </p:cNvPr>
          <p:cNvSpPr txBox="1"/>
          <p:nvPr/>
        </p:nvSpPr>
        <p:spPr>
          <a:xfrm>
            <a:off x="534573" y="295422"/>
            <a:ext cx="3277772" cy="584775"/>
          </a:xfrm>
          <a:prstGeom prst="rect">
            <a:avLst/>
          </a:prstGeom>
          <a:noFill/>
        </p:spPr>
        <p:txBody>
          <a:bodyPr wrap="square" rtlCol="0">
            <a:spAutoFit/>
          </a:bodyPr>
          <a:lstStyle/>
          <a:p>
            <a:r>
              <a:rPr lang="fr-FR" sz="3200" dirty="0">
                <a:solidFill>
                  <a:srgbClr val="0432FF"/>
                </a:solidFill>
              </a:rPr>
              <a:t>The concept</a:t>
            </a:r>
          </a:p>
        </p:txBody>
      </p:sp>
      <p:pic>
        <p:nvPicPr>
          <p:cNvPr id="3" name="Image 2">
            <a:extLst>
              <a:ext uri="{FF2B5EF4-FFF2-40B4-BE49-F238E27FC236}">
                <a16:creationId xmlns:a16="http://schemas.microsoft.com/office/drawing/2014/main" id="{90E8389B-020A-9FF3-1F0C-BD097889F9A8}"/>
              </a:ext>
            </a:extLst>
          </p:cNvPr>
          <p:cNvPicPr>
            <a:picLocks noChangeAspect="1"/>
          </p:cNvPicPr>
          <p:nvPr/>
        </p:nvPicPr>
        <p:blipFill>
          <a:blip r:embed="rId2"/>
          <a:stretch>
            <a:fillRect/>
          </a:stretch>
        </p:blipFill>
        <p:spPr>
          <a:xfrm>
            <a:off x="0" y="1163357"/>
            <a:ext cx="7772400" cy="1717856"/>
          </a:xfrm>
          <a:prstGeom prst="rect">
            <a:avLst/>
          </a:prstGeom>
        </p:spPr>
      </p:pic>
      <p:pic>
        <p:nvPicPr>
          <p:cNvPr id="6" name="Image 5">
            <a:extLst>
              <a:ext uri="{FF2B5EF4-FFF2-40B4-BE49-F238E27FC236}">
                <a16:creationId xmlns:a16="http://schemas.microsoft.com/office/drawing/2014/main" id="{E4FDB462-D6FF-878B-E796-9F6695FDAE5D}"/>
              </a:ext>
            </a:extLst>
          </p:cNvPr>
          <p:cNvPicPr>
            <a:picLocks noChangeAspect="1"/>
          </p:cNvPicPr>
          <p:nvPr/>
        </p:nvPicPr>
        <p:blipFill>
          <a:blip r:embed="rId3"/>
          <a:stretch>
            <a:fillRect/>
          </a:stretch>
        </p:blipFill>
        <p:spPr>
          <a:xfrm>
            <a:off x="35657" y="3032373"/>
            <a:ext cx="7772400" cy="2586310"/>
          </a:xfrm>
          <a:prstGeom prst="rect">
            <a:avLst/>
          </a:prstGeom>
        </p:spPr>
      </p:pic>
      <p:pic>
        <p:nvPicPr>
          <p:cNvPr id="8" name="Image 7">
            <a:extLst>
              <a:ext uri="{FF2B5EF4-FFF2-40B4-BE49-F238E27FC236}">
                <a16:creationId xmlns:a16="http://schemas.microsoft.com/office/drawing/2014/main" id="{76C76C6A-A956-29C2-1178-F5D0E713939A}"/>
              </a:ext>
            </a:extLst>
          </p:cNvPr>
          <p:cNvPicPr>
            <a:picLocks noChangeAspect="1"/>
          </p:cNvPicPr>
          <p:nvPr/>
        </p:nvPicPr>
        <p:blipFill rotWithShape="1">
          <a:blip r:embed="rId4"/>
          <a:srcRect l="16244" t="12188" r="4298"/>
          <a:stretch/>
        </p:blipFill>
        <p:spPr>
          <a:xfrm>
            <a:off x="7695028" y="1890285"/>
            <a:ext cx="3916192" cy="2653960"/>
          </a:xfrm>
          <a:prstGeom prst="rect">
            <a:avLst/>
          </a:prstGeom>
        </p:spPr>
      </p:pic>
      <p:sp>
        <p:nvSpPr>
          <p:cNvPr id="9" name="ZoneTexte 8">
            <a:extLst>
              <a:ext uri="{FF2B5EF4-FFF2-40B4-BE49-F238E27FC236}">
                <a16:creationId xmlns:a16="http://schemas.microsoft.com/office/drawing/2014/main" id="{49D5755C-28AC-C1DC-5D3C-931365186462}"/>
              </a:ext>
            </a:extLst>
          </p:cNvPr>
          <p:cNvSpPr txBox="1"/>
          <p:nvPr/>
        </p:nvSpPr>
        <p:spPr>
          <a:xfrm>
            <a:off x="7312183" y="4539924"/>
            <a:ext cx="4794912" cy="461665"/>
          </a:xfrm>
          <a:prstGeom prst="rect">
            <a:avLst/>
          </a:prstGeom>
          <a:noFill/>
          <a:ln w="38100">
            <a:solidFill>
              <a:srgbClr val="0432FF"/>
            </a:solidFill>
          </a:ln>
        </p:spPr>
        <p:txBody>
          <a:bodyPr wrap="square" rtlCol="0">
            <a:spAutoFit/>
          </a:bodyPr>
          <a:lstStyle/>
          <a:p>
            <a:pPr algn="ctr"/>
            <a:r>
              <a:rPr lang="fr-FR" sz="2400" b="1" dirty="0">
                <a:solidFill>
                  <a:srgbClr val="FF0000"/>
                </a:solidFill>
                <a:latin typeface="Calibri" panose="020F0502020204030204" pitchFamily="34" charset="0"/>
                <a:cs typeface="Calibri" panose="020F0502020204030204" pitchFamily="34" charset="0"/>
              </a:rPr>
              <a:t>Gene </a:t>
            </a:r>
            <a:r>
              <a:rPr lang="fr-FR" sz="2400" b="1" dirty="0" err="1">
                <a:solidFill>
                  <a:srgbClr val="FF0000"/>
                </a:solidFill>
                <a:latin typeface="Calibri" panose="020F0502020204030204" pitchFamily="34" charset="0"/>
                <a:cs typeface="Calibri" panose="020F0502020204030204" pitchFamily="34" charset="0"/>
              </a:rPr>
              <a:t>alteration</a:t>
            </a:r>
            <a:r>
              <a:rPr lang="fr-FR" sz="2400" b="1" dirty="0">
                <a:solidFill>
                  <a:srgbClr val="FF0000"/>
                </a:solidFill>
                <a:latin typeface="Calibri" panose="020F0502020204030204" pitchFamily="34" charset="0"/>
                <a:cs typeface="Calibri" panose="020F0502020204030204" pitchFamily="34" charset="0"/>
              </a:rPr>
              <a:t> </a:t>
            </a:r>
            <a:r>
              <a:rPr lang="fr-FR" sz="2400" b="1" dirty="0" err="1">
                <a:solidFill>
                  <a:srgbClr val="FF0000"/>
                </a:solidFill>
                <a:latin typeface="Calibri" panose="020F0502020204030204" pitchFamily="34" charset="0"/>
                <a:cs typeface="Calibri" panose="020F0502020204030204" pitchFamily="34" charset="0"/>
              </a:rPr>
              <a:t>detected</a:t>
            </a:r>
            <a:r>
              <a:rPr lang="fr-FR" sz="2400" b="1" dirty="0">
                <a:solidFill>
                  <a:srgbClr val="FF0000"/>
                </a:solidFill>
                <a:latin typeface="Calibri" panose="020F0502020204030204" pitchFamily="34" charset="0"/>
                <a:cs typeface="Calibri" panose="020F0502020204030204" pitchFamily="34" charset="0"/>
              </a:rPr>
              <a:t> on H&amp;E</a:t>
            </a:r>
          </a:p>
        </p:txBody>
      </p:sp>
      <p:sp>
        <p:nvSpPr>
          <p:cNvPr id="10" name="ZoneTexte 9">
            <a:extLst>
              <a:ext uri="{FF2B5EF4-FFF2-40B4-BE49-F238E27FC236}">
                <a16:creationId xmlns:a16="http://schemas.microsoft.com/office/drawing/2014/main" id="{01DF54B0-9D7C-4E32-EA5F-8671E9C32785}"/>
              </a:ext>
            </a:extLst>
          </p:cNvPr>
          <p:cNvSpPr txBox="1"/>
          <p:nvPr/>
        </p:nvSpPr>
        <p:spPr>
          <a:xfrm>
            <a:off x="2489982" y="464234"/>
            <a:ext cx="184731" cy="369332"/>
          </a:xfrm>
          <a:prstGeom prst="rect">
            <a:avLst/>
          </a:prstGeom>
          <a:noFill/>
        </p:spPr>
        <p:txBody>
          <a:bodyPr wrap="none" rtlCol="0">
            <a:spAutoFit/>
          </a:bodyPr>
          <a:lstStyle/>
          <a:p>
            <a:endParaRPr lang="fr-FR" dirty="0"/>
          </a:p>
        </p:txBody>
      </p:sp>
      <p:sp>
        <p:nvSpPr>
          <p:cNvPr id="12" name="ZoneTexte 11">
            <a:extLst>
              <a:ext uri="{FF2B5EF4-FFF2-40B4-BE49-F238E27FC236}">
                <a16:creationId xmlns:a16="http://schemas.microsoft.com/office/drawing/2014/main" id="{19F90E09-708C-610B-6870-6AD38C7BAD92}"/>
              </a:ext>
            </a:extLst>
          </p:cNvPr>
          <p:cNvSpPr txBox="1"/>
          <p:nvPr/>
        </p:nvSpPr>
        <p:spPr>
          <a:xfrm>
            <a:off x="10623442" y="279568"/>
            <a:ext cx="1227406" cy="461665"/>
          </a:xfrm>
          <a:prstGeom prst="rect">
            <a:avLst/>
          </a:prstGeom>
          <a:noFill/>
        </p:spPr>
        <p:txBody>
          <a:bodyPr wrap="square">
            <a:spAutoFit/>
          </a:bodyPr>
          <a:lstStyle/>
          <a:p>
            <a:r>
              <a:rPr lang="fr-FR" sz="2400" dirty="0">
                <a:solidFill>
                  <a:srgbClr val="0432FF"/>
                </a:solidFill>
              </a:rPr>
              <a:t>2018</a:t>
            </a:r>
            <a:endParaRPr lang="fr-FR" sz="2400" dirty="0"/>
          </a:p>
        </p:txBody>
      </p:sp>
      <p:sp>
        <p:nvSpPr>
          <p:cNvPr id="14" name="ZoneTexte 13">
            <a:extLst>
              <a:ext uri="{FF2B5EF4-FFF2-40B4-BE49-F238E27FC236}">
                <a16:creationId xmlns:a16="http://schemas.microsoft.com/office/drawing/2014/main" id="{20A639CD-70E5-890D-1891-E96A5F3D7D06}"/>
              </a:ext>
            </a:extLst>
          </p:cNvPr>
          <p:cNvSpPr txBox="1"/>
          <p:nvPr/>
        </p:nvSpPr>
        <p:spPr>
          <a:xfrm>
            <a:off x="390378" y="5639248"/>
            <a:ext cx="11460470" cy="923330"/>
          </a:xfrm>
          <a:prstGeom prst="rect">
            <a:avLst/>
          </a:prstGeom>
          <a:noFill/>
        </p:spPr>
        <p:txBody>
          <a:bodyPr wrap="square">
            <a:spAutoFit/>
          </a:bodyPr>
          <a:lstStyle/>
          <a:p>
            <a:r>
              <a:rPr lang="fr-FR" dirty="0" err="1">
                <a:effectLst/>
              </a:rPr>
              <a:t>They</a:t>
            </a:r>
            <a:r>
              <a:rPr lang="fr-FR" dirty="0">
                <a:effectLst/>
              </a:rPr>
              <a:t> </a:t>
            </a:r>
            <a:r>
              <a:rPr lang="fr-FR" dirty="0" err="1">
                <a:effectLst/>
              </a:rPr>
              <a:t>trained</a:t>
            </a:r>
            <a:r>
              <a:rPr lang="fr-FR" dirty="0">
                <a:effectLst/>
              </a:rPr>
              <a:t> a </a:t>
            </a:r>
            <a:r>
              <a:rPr lang="fr-FR" dirty="0" err="1">
                <a:effectLst/>
              </a:rPr>
              <a:t>deep</a:t>
            </a:r>
            <a:r>
              <a:rPr lang="fr-FR" dirty="0">
                <a:effectLst/>
              </a:rPr>
              <a:t> </a:t>
            </a:r>
            <a:r>
              <a:rPr lang="fr-FR" dirty="0" err="1">
                <a:effectLst/>
              </a:rPr>
              <a:t>convolutional</a:t>
            </a:r>
            <a:r>
              <a:rPr lang="fr-FR" dirty="0">
                <a:effectLst/>
              </a:rPr>
              <a:t> neural network (</a:t>
            </a:r>
            <a:r>
              <a:rPr lang="fr-FR" dirty="0" err="1">
                <a:effectLst/>
              </a:rPr>
              <a:t>inception</a:t>
            </a:r>
            <a:r>
              <a:rPr lang="fr-FR" dirty="0">
                <a:effectLst/>
              </a:rPr>
              <a:t> v3) on </a:t>
            </a:r>
            <a:r>
              <a:rPr lang="fr-FR" dirty="0" err="1">
                <a:effectLst/>
              </a:rPr>
              <a:t>whole</a:t>
            </a:r>
            <a:r>
              <a:rPr lang="fr-FR" dirty="0">
                <a:effectLst/>
              </a:rPr>
              <a:t>-slide images </a:t>
            </a:r>
            <a:r>
              <a:rPr lang="fr-FR" dirty="0" err="1">
                <a:effectLst/>
              </a:rPr>
              <a:t>obtained</a:t>
            </a:r>
            <a:r>
              <a:rPr lang="fr-FR" dirty="0">
                <a:effectLst/>
              </a:rPr>
              <a:t> </a:t>
            </a:r>
            <a:r>
              <a:rPr lang="fr-FR" dirty="0" err="1">
                <a:effectLst/>
              </a:rPr>
              <a:t>from</a:t>
            </a:r>
            <a:r>
              <a:rPr lang="fr-FR" dirty="0">
                <a:effectLst/>
              </a:rPr>
              <a:t> The Cancer </a:t>
            </a:r>
            <a:r>
              <a:rPr lang="fr-FR" dirty="0" err="1">
                <a:effectLst/>
              </a:rPr>
              <a:t>Genome</a:t>
            </a:r>
            <a:r>
              <a:rPr lang="fr-FR" dirty="0">
                <a:effectLst/>
              </a:rPr>
              <a:t> Atlas to </a:t>
            </a:r>
            <a:r>
              <a:rPr lang="fr-FR" dirty="0" err="1">
                <a:effectLst/>
              </a:rPr>
              <a:t>accurately</a:t>
            </a:r>
            <a:r>
              <a:rPr lang="fr-FR" dirty="0">
                <a:effectLst/>
              </a:rPr>
              <a:t> and </a:t>
            </a:r>
            <a:r>
              <a:rPr lang="fr-FR" dirty="0" err="1">
                <a:effectLst/>
              </a:rPr>
              <a:t>automatically</a:t>
            </a:r>
            <a:r>
              <a:rPr lang="fr-FR" dirty="0">
                <a:effectLst/>
              </a:rPr>
              <a:t> </a:t>
            </a:r>
            <a:r>
              <a:rPr lang="fr-FR" dirty="0" err="1">
                <a:effectLst/>
              </a:rPr>
              <a:t>classify</a:t>
            </a:r>
            <a:r>
              <a:rPr lang="fr-FR" dirty="0">
                <a:effectLst/>
              </a:rPr>
              <a:t> </a:t>
            </a:r>
            <a:r>
              <a:rPr lang="fr-FR" dirty="0" err="1">
                <a:effectLst/>
              </a:rPr>
              <a:t>them</a:t>
            </a:r>
            <a:r>
              <a:rPr lang="fr-FR" dirty="0">
                <a:effectLst/>
              </a:rPr>
              <a:t> </a:t>
            </a:r>
            <a:r>
              <a:rPr lang="fr-FR" dirty="0" err="1">
                <a:effectLst/>
              </a:rPr>
              <a:t>into</a:t>
            </a:r>
            <a:r>
              <a:rPr lang="fr-FR" dirty="0">
                <a:effectLst/>
              </a:rPr>
              <a:t> LUAD, LUSC or normal </a:t>
            </a:r>
            <a:r>
              <a:rPr lang="fr-FR" dirty="0" err="1">
                <a:effectLst/>
              </a:rPr>
              <a:t>lung</a:t>
            </a:r>
            <a:r>
              <a:rPr lang="fr-FR" dirty="0">
                <a:effectLst/>
              </a:rPr>
              <a:t> tissue </a:t>
            </a:r>
            <a:r>
              <a:rPr lang="fr-FR" dirty="0" err="1">
                <a:effectLst/>
              </a:rPr>
              <a:t>using</a:t>
            </a:r>
            <a:r>
              <a:rPr lang="fr-FR" dirty="0">
                <a:effectLst/>
              </a:rPr>
              <a:t> a set of </a:t>
            </a:r>
            <a:r>
              <a:rPr lang="fr-FR" dirty="0" err="1">
                <a:effectLst/>
              </a:rPr>
              <a:t>respectively</a:t>
            </a:r>
            <a:r>
              <a:rPr lang="fr-FR" dirty="0">
                <a:effectLst/>
              </a:rPr>
              <a:t> 459 and 1175 </a:t>
            </a:r>
            <a:r>
              <a:rPr lang="fr-FR" dirty="0" err="1">
                <a:effectLst/>
              </a:rPr>
              <a:t>hematoxylin</a:t>
            </a:r>
            <a:r>
              <a:rPr lang="fr-FR" dirty="0">
                <a:effectLst/>
              </a:rPr>
              <a:t> and </a:t>
            </a:r>
            <a:r>
              <a:rPr lang="fr-FR" dirty="0" err="1">
                <a:effectLst/>
              </a:rPr>
              <a:t>eosin</a:t>
            </a:r>
            <a:r>
              <a:rPr lang="fr-FR" dirty="0">
                <a:effectLst/>
              </a:rPr>
              <a:t> </a:t>
            </a:r>
            <a:r>
              <a:rPr lang="fr-FR" dirty="0" err="1">
                <a:effectLst/>
              </a:rPr>
              <a:t>stained</a:t>
            </a:r>
            <a:r>
              <a:rPr lang="fr-FR" dirty="0">
                <a:effectLst/>
              </a:rPr>
              <a:t> </a:t>
            </a:r>
            <a:r>
              <a:rPr lang="fr-FR" dirty="0" err="1">
                <a:effectLst/>
              </a:rPr>
              <a:t>histopathology</a:t>
            </a:r>
            <a:r>
              <a:rPr lang="fr-FR" dirty="0">
                <a:effectLst/>
              </a:rPr>
              <a:t> </a:t>
            </a:r>
            <a:r>
              <a:rPr lang="fr-FR" dirty="0" err="1">
                <a:effectLst/>
              </a:rPr>
              <a:t>whole</a:t>
            </a:r>
            <a:r>
              <a:rPr lang="fr-FR" dirty="0">
                <a:effectLst/>
              </a:rPr>
              <a:t>-slide images </a:t>
            </a:r>
          </a:p>
        </p:txBody>
      </p:sp>
    </p:spTree>
    <p:extLst>
      <p:ext uri="{BB962C8B-B14F-4D97-AF65-F5344CB8AC3E}">
        <p14:creationId xmlns:p14="http://schemas.microsoft.com/office/powerpoint/2010/main" val="2615560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600FEB-9C03-827A-7F00-DDB8F91E139A}"/>
              </a:ext>
            </a:extLst>
          </p:cNvPr>
          <p:cNvSpPr txBox="1"/>
          <p:nvPr/>
        </p:nvSpPr>
        <p:spPr>
          <a:xfrm>
            <a:off x="9641255" y="6280919"/>
            <a:ext cx="2564813" cy="400110"/>
          </a:xfrm>
          <a:prstGeom prst="rect">
            <a:avLst/>
          </a:prstGeom>
          <a:noFill/>
        </p:spPr>
        <p:txBody>
          <a:bodyPr wrap="square">
            <a:spAutoFit/>
          </a:bodyPr>
          <a:lstStyle/>
          <a:p>
            <a:r>
              <a:rPr lang="fr-FR" sz="1000" dirty="0">
                <a:effectLst/>
              </a:rPr>
              <a:t>Modern </a:t>
            </a:r>
            <a:r>
              <a:rPr lang="fr-FR" sz="1000" dirty="0" err="1">
                <a:effectLst/>
              </a:rPr>
              <a:t>Pathology</a:t>
            </a:r>
            <a:r>
              <a:rPr lang="fr-FR" sz="1000" dirty="0">
                <a:effectLst/>
              </a:rPr>
              <a:t> (2022) 35:1882–1887; https://</a:t>
            </a:r>
            <a:r>
              <a:rPr lang="fr-FR" sz="1000" dirty="0" err="1">
                <a:effectLst/>
              </a:rPr>
              <a:t>doi.org</a:t>
            </a:r>
            <a:r>
              <a:rPr lang="fr-FR" sz="1000" dirty="0">
                <a:effectLst/>
              </a:rPr>
              <a:t>/10.1038/s41379-022-01141-4</a:t>
            </a:r>
            <a:endParaRPr lang="fr-FR" sz="1000" dirty="0"/>
          </a:p>
        </p:txBody>
      </p:sp>
      <p:pic>
        <p:nvPicPr>
          <p:cNvPr id="7" name="Image 6" descr="Une image contenant texte&#10;&#10;Description générée automatiquement">
            <a:extLst>
              <a:ext uri="{FF2B5EF4-FFF2-40B4-BE49-F238E27FC236}">
                <a16:creationId xmlns:a16="http://schemas.microsoft.com/office/drawing/2014/main" id="{FA213A56-1CB0-5885-DCCB-9467C211B2A9}"/>
              </a:ext>
            </a:extLst>
          </p:cNvPr>
          <p:cNvPicPr>
            <a:picLocks noChangeAspect="1"/>
          </p:cNvPicPr>
          <p:nvPr/>
        </p:nvPicPr>
        <p:blipFill>
          <a:blip r:embed="rId2"/>
          <a:stretch>
            <a:fillRect/>
          </a:stretch>
        </p:blipFill>
        <p:spPr>
          <a:xfrm>
            <a:off x="200953" y="0"/>
            <a:ext cx="7772400" cy="1908860"/>
          </a:xfrm>
          <a:prstGeom prst="rect">
            <a:avLst/>
          </a:prstGeom>
        </p:spPr>
      </p:pic>
      <p:pic>
        <p:nvPicPr>
          <p:cNvPr id="9" name="Image 8">
            <a:extLst>
              <a:ext uri="{FF2B5EF4-FFF2-40B4-BE49-F238E27FC236}">
                <a16:creationId xmlns:a16="http://schemas.microsoft.com/office/drawing/2014/main" id="{4917874F-0B03-9BBC-15C9-AB884ABB1AA9}"/>
              </a:ext>
            </a:extLst>
          </p:cNvPr>
          <p:cNvPicPr>
            <a:picLocks noChangeAspect="1"/>
          </p:cNvPicPr>
          <p:nvPr/>
        </p:nvPicPr>
        <p:blipFill>
          <a:blip r:embed="rId3"/>
          <a:stretch>
            <a:fillRect/>
          </a:stretch>
        </p:blipFill>
        <p:spPr>
          <a:xfrm>
            <a:off x="480060" y="1842589"/>
            <a:ext cx="8663940" cy="5015411"/>
          </a:xfrm>
          <a:prstGeom prst="rect">
            <a:avLst/>
          </a:prstGeom>
        </p:spPr>
      </p:pic>
      <p:sp>
        <p:nvSpPr>
          <p:cNvPr id="2" name="ZoneTexte 1">
            <a:extLst>
              <a:ext uri="{FF2B5EF4-FFF2-40B4-BE49-F238E27FC236}">
                <a16:creationId xmlns:a16="http://schemas.microsoft.com/office/drawing/2014/main" id="{77F00E33-D92C-C3BE-AB20-168677C9F006}"/>
              </a:ext>
            </a:extLst>
          </p:cNvPr>
          <p:cNvSpPr txBox="1"/>
          <p:nvPr/>
        </p:nvSpPr>
        <p:spPr>
          <a:xfrm>
            <a:off x="11085342" y="176971"/>
            <a:ext cx="652743" cy="369332"/>
          </a:xfrm>
          <a:prstGeom prst="rect">
            <a:avLst/>
          </a:prstGeom>
          <a:noFill/>
        </p:spPr>
        <p:txBody>
          <a:bodyPr wrap="none" rtlCol="0">
            <a:spAutoFit/>
          </a:bodyPr>
          <a:lstStyle/>
          <a:p>
            <a:r>
              <a:rPr lang="fr-FR" dirty="0"/>
              <a:t>2022</a:t>
            </a:r>
          </a:p>
        </p:txBody>
      </p:sp>
    </p:spTree>
    <p:extLst>
      <p:ext uri="{BB962C8B-B14F-4D97-AF65-F5344CB8AC3E}">
        <p14:creationId xmlns:p14="http://schemas.microsoft.com/office/powerpoint/2010/main" val="3045340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A359F7-D420-0B4A-95C0-E3665BE23BD4}"/>
              </a:ext>
            </a:extLst>
          </p:cNvPr>
          <p:cNvSpPr txBox="1"/>
          <p:nvPr/>
        </p:nvSpPr>
        <p:spPr>
          <a:xfrm>
            <a:off x="145365" y="1775005"/>
            <a:ext cx="11901267" cy="1569660"/>
          </a:xfrm>
          <a:prstGeom prst="rect">
            <a:avLst/>
          </a:prstGeom>
          <a:noFill/>
        </p:spPr>
        <p:txBody>
          <a:bodyPr wrap="square">
            <a:spAutoFit/>
          </a:bodyPr>
          <a:lstStyle/>
          <a:p>
            <a:r>
              <a:rPr lang="fr-FR" sz="2400" dirty="0">
                <a:effectLst/>
              </a:rPr>
              <a:t>Validation of the ALK/ROS1 classifier on a </a:t>
            </a:r>
            <a:r>
              <a:rPr lang="fr-FR" sz="2400" dirty="0" err="1">
                <a:effectLst/>
              </a:rPr>
              <a:t>cohort</a:t>
            </a:r>
            <a:r>
              <a:rPr lang="fr-FR" sz="2400" dirty="0">
                <a:effectLst/>
              </a:rPr>
              <a:t> of 72 </a:t>
            </a:r>
            <a:r>
              <a:rPr lang="fr-FR" sz="2400" dirty="0" err="1">
                <a:effectLst/>
              </a:rPr>
              <a:t>lung</a:t>
            </a:r>
            <a:r>
              <a:rPr lang="fr-FR" sz="2400" dirty="0">
                <a:effectLst/>
              </a:rPr>
              <a:t> cancer cases </a:t>
            </a:r>
            <a:r>
              <a:rPr lang="fr-FR" sz="2400" dirty="0" err="1">
                <a:effectLst/>
              </a:rPr>
              <a:t>who</a:t>
            </a:r>
            <a:r>
              <a:rPr lang="fr-FR" sz="2400" dirty="0">
                <a:effectLst/>
              </a:rPr>
              <a:t> </a:t>
            </a:r>
            <a:r>
              <a:rPr lang="fr-FR" sz="2400" dirty="0" err="1">
                <a:effectLst/>
              </a:rPr>
              <a:t>underwent</a:t>
            </a:r>
            <a:r>
              <a:rPr lang="fr-FR" sz="2400" dirty="0">
                <a:effectLst/>
              </a:rPr>
              <a:t> ALK and ROS1-fusion </a:t>
            </a:r>
            <a:r>
              <a:rPr lang="fr-FR" sz="2400" dirty="0" err="1">
                <a:effectLst/>
              </a:rPr>
              <a:t>testing</a:t>
            </a:r>
            <a:r>
              <a:rPr lang="fr-FR" sz="2400" dirty="0">
                <a:effectLst/>
              </a:rPr>
              <a:t> </a:t>
            </a:r>
            <a:r>
              <a:rPr lang="fr-FR" sz="2400" dirty="0" err="1">
                <a:effectLst/>
              </a:rPr>
              <a:t>displayed</a:t>
            </a:r>
            <a:r>
              <a:rPr lang="fr-FR" sz="2400" dirty="0">
                <a:effectLst/>
              </a:rPr>
              <a:t> </a:t>
            </a:r>
            <a:r>
              <a:rPr lang="fr-FR" sz="2400" dirty="0" err="1">
                <a:effectLst/>
              </a:rPr>
              <a:t>sensitivities</a:t>
            </a:r>
            <a:r>
              <a:rPr lang="fr-FR" sz="2400" dirty="0">
                <a:effectLst/>
              </a:rPr>
              <a:t> of 100% for </a:t>
            </a:r>
            <a:r>
              <a:rPr lang="fr-FR" sz="2400" dirty="0" err="1">
                <a:effectLst/>
              </a:rPr>
              <a:t>both</a:t>
            </a:r>
            <a:r>
              <a:rPr lang="fr-FR" sz="2400" dirty="0">
                <a:effectLst/>
              </a:rPr>
              <a:t> </a:t>
            </a:r>
            <a:r>
              <a:rPr lang="fr-FR" sz="2400" dirty="0" err="1">
                <a:effectLst/>
              </a:rPr>
              <a:t>genes</a:t>
            </a:r>
            <a:r>
              <a:rPr lang="fr-FR" sz="2400" dirty="0">
                <a:effectLst/>
              </a:rPr>
              <a:t> (six ALK-positive and </a:t>
            </a:r>
            <a:r>
              <a:rPr lang="fr-FR" sz="2400" dirty="0" err="1">
                <a:effectLst/>
              </a:rPr>
              <a:t>two</a:t>
            </a:r>
            <a:r>
              <a:rPr lang="fr-FR" sz="2400" dirty="0">
                <a:effectLst/>
              </a:rPr>
              <a:t> ROS1-positive cases) and </a:t>
            </a:r>
            <a:r>
              <a:rPr lang="fr-FR" sz="2400" dirty="0" err="1">
                <a:effectLst/>
              </a:rPr>
              <a:t>specificities</a:t>
            </a:r>
            <a:r>
              <a:rPr lang="fr-FR" sz="2400" dirty="0">
                <a:effectLst/>
              </a:rPr>
              <a:t> of 100% and 98.6% </a:t>
            </a:r>
            <a:r>
              <a:rPr lang="fr-FR" sz="2400" dirty="0" err="1">
                <a:effectLst/>
              </a:rPr>
              <a:t>respectively</a:t>
            </a:r>
            <a:r>
              <a:rPr lang="fr-FR" sz="2400" dirty="0">
                <a:effectLst/>
              </a:rPr>
              <a:t> for ALK and ROS1, </a:t>
            </a:r>
            <a:r>
              <a:rPr lang="fr-FR" sz="2400" dirty="0" err="1">
                <a:effectLst/>
              </a:rPr>
              <a:t>with</a:t>
            </a:r>
            <a:r>
              <a:rPr lang="fr-FR" sz="2400" dirty="0">
                <a:effectLst/>
              </a:rPr>
              <a:t> </a:t>
            </a:r>
            <a:r>
              <a:rPr lang="fr-FR" sz="2400" dirty="0" err="1">
                <a:effectLst/>
              </a:rPr>
              <a:t>only</a:t>
            </a:r>
            <a:r>
              <a:rPr lang="fr-FR" sz="2400" dirty="0">
                <a:effectLst/>
              </a:rPr>
              <a:t> one false-positive </a:t>
            </a:r>
            <a:r>
              <a:rPr lang="fr-FR" sz="2400" dirty="0" err="1">
                <a:effectLst/>
              </a:rPr>
              <a:t>result</a:t>
            </a:r>
            <a:r>
              <a:rPr lang="fr-FR" sz="2400" dirty="0">
                <a:effectLst/>
              </a:rPr>
              <a:t> for ROS1-alteration</a:t>
            </a:r>
            <a:endParaRPr lang="fr-FR" sz="2400" dirty="0"/>
          </a:p>
        </p:txBody>
      </p:sp>
      <p:pic>
        <p:nvPicPr>
          <p:cNvPr id="4" name="Image 3">
            <a:extLst>
              <a:ext uri="{FF2B5EF4-FFF2-40B4-BE49-F238E27FC236}">
                <a16:creationId xmlns:a16="http://schemas.microsoft.com/office/drawing/2014/main" id="{EF99095E-414D-32F1-F8F3-5F904833D8B9}"/>
              </a:ext>
            </a:extLst>
          </p:cNvPr>
          <p:cNvPicPr>
            <a:picLocks noChangeAspect="1"/>
          </p:cNvPicPr>
          <p:nvPr/>
        </p:nvPicPr>
        <p:blipFill rotWithShape="1">
          <a:blip r:embed="rId3"/>
          <a:srcRect l="982" r="1725"/>
          <a:stretch/>
        </p:blipFill>
        <p:spPr>
          <a:xfrm>
            <a:off x="145366" y="64607"/>
            <a:ext cx="11901268" cy="1710398"/>
          </a:xfrm>
          <a:prstGeom prst="rect">
            <a:avLst/>
          </a:prstGeom>
        </p:spPr>
      </p:pic>
      <p:sp>
        <p:nvSpPr>
          <p:cNvPr id="5" name="ZoneTexte 4">
            <a:extLst>
              <a:ext uri="{FF2B5EF4-FFF2-40B4-BE49-F238E27FC236}">
                <a16:creationId xmlns:a16="http://schemas.microsoft.com/office/drawing/2014/main" id="{FC5C05B0-E319-4273-F4C2-A8D64EBA21BF}"/>
              </a:ext>
            </a:extLst>
          </p:cNvPr>
          <p:cNvSpPr txBox="1"/>
          <p:nvPr/>
        </p:nvSpPr>
        <p:spPr>
          <a:xfrm>
            <a:off x="9253807" y="6280919"/>
            <a:ext cx="2564813" cy="400110"/>
          </a:xfrm>
          <a:prstGeom prst="rect">
            <a:avLst/>
          </a:prstGeom>
          <a:noFill/>
        </p:spPr>
        <p:txBody>
          <a:bodyPr wrap="square">
            <a:spAutoFit/>
          </a:bodyPr>
          <a:lstStyle/>
          <a:p>
            <a:r>
              <a:rPr lang="fr-FR" sz="1000" dirty="0">
                <a:effectLst/>
              </a:rPr>
              <a:t>Modern </a:t>
            </a:r>
            <a:r>
              <a:rPr lang="fr-FR" sz="1000" dirty="0" err="1">
                <a:effectLst/>
              </a:rPr>
              <a:t>Pathology</a:t>
            </a:r>
            <a:r>
              <a:rPr lang="fr-FR" sz="1000" dirty="0">
                <a:effectLst/>
              </a:rPr>
              <a:t> (2022) 35:1882–1887; https://</a:t>
            </a:r>
            <a:r>
              <a:rPr lang="fr-FR" sz="1000" dirty="0" err="1">
                <a:effectLst/>
              </a:rPr>
              <a:t>doi.org</a:t>
            </a:r>
            <a:r>
              <a:rPr lang="fr-FR" sz="1000" dirty="0">
                <a:effectLst/>
              </a:rPr>
              <a:t>/10.1038/s41379-022-01141-4</a:t>
            </a:r>
            <a:endParaRPr lang="fr-FR" sz="1000" dirty="0"/>
          </a:p>
        </p:txBody>
      </p:sp>
      <p:pic>
        <p:nvPicPr>
          <p:cNvPr id="6" name="Image 5">
            <a:extLst>
              <a:ext uri="{FF2B5EF4-FFF2-40B4-BE49-F238E27FC236}">
                <a16:creationId xmlns:a16="http://schemas.microsoft.com/office/drawing/2014/main" id="{FB9B5DA1-2B70-7741-A643-60D1CC0EDC83}"/>
              </a:ext>
            </a:extLst>
          </p:cNvPr>
          <p:cNvPicPr>
            <a:picLocks noChangeAspect="1"/>
          </p:cNvPicPr>
          <p:nvPr/>
        </p:nvPicPr>
        <p:blipFill rotWithShape="1">
          <a:blip r:embed="rId4"/>
          <a:srcRect b="32065"/>
          <a:stretch/>
        </p:blipFill>
        <p:spPr>
          <a:xfrm>
            <a:off x="512287" y="3595328"/>
            <a:ext cx="6884800" cy="2927553"/>
          </a:xfrm>
          <a:prstGeom prst="rect">
            <a:avLst/>
          </a:prstGeom>
        </p:spPr>
      </p:pic>
      <p:pic>
        <p:nvPicPr>
          <p:cNvPr id="7" name="Image 6">
            <a:extLst>
              <a:ext uri="{FF2B5EF4-FFF2-40B4-BE49-F238E27FC236}">
                <a16:creationId xmlns:a16="http://schemas.microsoft.com/office/drawing/2014/main" id="{57C2B584-4744-0ADC-26AE-9DC5F6726230}"/>
              </a:ext>
            </a:extLst>
          </p:cNvPr>
          <p:cNvPicPr>
            <a:picLocks noChangeAspect="1"/>
          </p:cNvPicPr>
          <p:nvPr/>
        </p:nvPicPr>
        <p:blipFill>
          <a:blip r:embed="rId5"/>
          <a:stretch>
            <a:fillRect/>
          </a:stretch>
        </p:blipFill>
        <p:spPr>
          <a:xfrm>
            <a:off x="7905191" y="4592730"/>
            <a:ext cx="2697232" cy="731177"/>
          </a:xfrm>
          <a:prstGeom prst="rect">
            <a:avLst/>
          </a:prstGeom>
        </p:spPr>
      </p:pic>
      <p:sp>
        <p:nvSpPr>
          <p:cNvPr id="3" name="ZoneTexte 2">
            <a:extLst>
              <a:ext uri="{FF2B5EF4-FFF2-40B4-BE49-F238E27FC236}">
                <a16:creationId xmlns:a16="http://schemas.microsoft.com/office/drawing/2014/main" id="{98533BBF-3923-CCEE-5358-3B72C7A89341}"/>
              </a:ext>
            </a:extLst>
          </p:cNvPr>
          <p:cNvSpPr txBox="1"/>
          <p:nvPr/>
        </p:nvSpPr>
        <p:spPr>
          <a:xfrm>
            <a:off x="8002593" y="4188039"/>
            <a:ext cx="3907608" cy="584775"/>
          </a:xfrm>
          <a:prstGeom prst="rect">
            <a:avLst/>
          </a:prstGeom>
          <a:noFill/>
        </p:spPr>
        <p:txBody>
          <a:bodyPr wrap="none" rtlCol="0">
            <a:spAutoFit/>
          </a:bodyPr>
          <a:lstStyle/>
          <a:p>
            <a:r>
              <a:rPr lang="en-GB" sz="3200" dirty="0">
                <a:solidFill>
                  <a:srgbClr val="0EB8B6"/>
                </a:solidFill>
              </a:rPr>
              <a:t>Commercial solution</a:t>
            </a:r>
          </a:p>
        </p:txBody>
      </p:sp>
    </p:spTree>
    <p:extLst>
      <p:ext uri="{BB962C8B-B14F-4D97-AF65-F5344CB8AC3E}">
        <p14:creationId xmlns:p14="http://schemas.microsoft.com/office/powerpoint/2010/main" val="2655906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a:solidFill>
                  <a:srgbClr val="0432FF"/>
                </a:solidFill>
              </a:rPr>
              <a:t>Where are we now ?</a:t>
            </a:r>
          </a:p>
        </p:txBody>
      </p:sp>
      <p:sp>
        <p:nvSpPr>
          <p:cNvPr id="3" name="Espace réservé du texte 2">
            <a:extLst>
              <a:ext uri="{FF2B5EF4-FFF2-40B4-BE49-F238E27FC236}">
                <a16:creationId xmlns:a16="http://schemas.microsoft.com/office/drawing/2014/main" id="{B0889991-D3C1-64DF-9D97-EF6219A33648}"/>
              </a:ext>
            </a:extLst>
          </p:cNvPr>
          <p:cNvSpPr>
            <a:spLocks noGrp="1"/>
          </p:cNvSpPr>
          <p:nvPr>
            <p:ph type="body" idx="1"/>
          </p:nvPr>
        </p:nvSpPr>
        <p:spPr/>
        <p:txBody>
          <a:bodyPr/>
          <a:lstStyle/>
          <a:p>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400" kern="100" dirty="0" err="1">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the experience of a European university hospital</a:t>
            </a:r>
            <a:endParaRPr lang="en-GB" noProof="0" dirty="0">
              <a:solidFill>
                <a:schemeClr val="bg1">
                  <a:lumMod val="65000"/>
                </a:schemeClr>
              </a:solidFill>
            </a:endParaRP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pic>
        <p:nvPicPr>
          <p:cNvPr id="5" name="Imagem 6">
            <a:extLst>
              <a:ext uri="{FF2B5EF4-FFF2-40B4-BE49-F238E27FC236}">
                <a16:creationId xmlns:a16="http://schemas.microsoft.com/office/drawing/2014/main" id="{058CA644-11BE-6EDB-E0FD-53837C9DB41A}"/>
              </a:ext>
            </a:extLst>
          </p:cNvPr>
          <p:cNvPicPr>
            <a:picLocks noChangeAspect="1"/>
          </p:cNvPicPr>
          <p:nvPr>
            <p:custDataLst>
              <p:custData r:id="rId2"/>
            </p:custDataLst>
          </p:nvPr>
        </p:nvPicPr>
        <p:blipFill>
          <a:blip r:embed="rId5" cstate="print">
            <a:extLst>
              <a:ext uri="{28A0092B-C50C-407E-A947-70E740481C1C}">
                <a14:useLocalDpi xmlns:a14="http://schemas.microsoft.com/office/drawing/2010/main" val="0"/>
              </a:ext>
            </a:extLst>
          </a:blip>
          <a:stretch>
            <a:fillRect/>
          </a:stretch>
        </p:blipFill>
        <p:spPr>
          <a:xfrm>
            <a:off x="7084172" y="142499"/>
            <a:ext cx="4889463" cy="1251702"/>
          </a:xfrm>
          <a:prstGeom prst="rect">
            <a:avLst/>
          </a:prstGeom>
        </p:spPr>
      </p:pic>
    </p:spTree>
    <p:extLst>
      <p:ext uri="{BB962C8B-B14F-4D97-AF65-F5344CB8AC3E}">
        <p14:creationId xmlns:p14="http://schemas.microsoft.com/office/powerpoint/2010/main" val="3492199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60" y="121659"/>
            <a:ext cx="9872604" cy="584775"/>
          </a:xfrm>
          <a:prstGeom prst="rect">
            <a:avLst/>
          </a:prstGeom>
        </p:spPr>
        <p:txBody>
          <a:bodyPr wrap="square">
            <a:spAutoFit/>
          </a:bodyPr>
          <a:lstStyle/>
          <a:p>
            <a:r>
              <a:rPr lang="en-US" sz="3200" dirty="0">
                <a:solidFill>
                  <a:srgbClr val="0000FF"/>
                </a:solidFill>
                <a:effectLst>
                  <a:innerShdw blurRad="63500" dist="50800" dir="13500000">
                    <a:prstClr val="black">
                      <a:alpha val="50000"/>
                    </a:prstClr>
                  </a:innerShdw>
                </a:effectLst>
              </a:rPr>
              <a:t>In 2024, where are we for lung carcinoma testing?</a:t>
            </a:r>
          </a:p>
        </p:txBody>
      </p:sp>
      <p:pic>
        <p:nvPicPr>
          <p:cNvPr id="3" name="Image 2" descr="Capture d’écran 2012-11-17 à 13.19.5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37771" y="690949"/>
            <a:ext cx="7025646" cy="5708879"/>
          </a:xfrm>
          <a:prstGeom prst="rect">
            <a:avLst/>
          </a:prstGeom>
        </p:spPr>
      </p:pic>
      <p:sp>
        <p:nvSpPr>
          <p:cNvPr id="5" name="Rectangle 4"/>
          <p:cNvSpPr/>
          <p:nvPr/>
        </p:nvSpPr>
        <p:spPr>
          <a:xfrm>
            <a:off x="6733716" y="6527015"/>
            <a:ext cx="3882153" cy="276999"/>
          </a:xfrm>
          <a:prstGeom prst="rect">
            <a:avLst/>
          </a:prstGeom>
        </p:spPr>
        <p:txBody>
          <a:bodyPr wrap="none">
            <a:spAutoFit/>
          </a:bodyPr>
          <a:lstStyle/>
          <a:p>
            <a:pPr algn="r"/>
            <a:r>
              <a:rPr lang="en-US" sz="1200" dirty="0"/>
              <a:t>Nicholas C Turner NC </a:t>
            </a:r>
            <a:r>
              <a:rPr lang="en-US" sz="1200" i="1" dirty="0"/>
              <a:t>et al</a:t>
            </a:r>
            <a:r>
              <a:rPr lang="en-US" sz="1200" dirty="0"/>
              <a:t>.</a:t>
            </a:r>
            <a:r>
              <a:rPr lang="cs-CZ" sz="1200" dirty="0"/>
              <a:t> </a:t>
            </a:r>
            <a:r>
              <a:rPr lang="cs-CZ" sz="1200" i="1" dirty="0"/>
              <a:t>Lancet Oncol </a:t>
            </a:r>
            <a:r>
              <a:rPr lang="cs-CZ" sz="1200" dirty="0"/>
              <a:t>2012; 13: e178–85</a:t>
            </a:r>
            <a:endParaRPr lang="en-US" sz="1200" dirty="0"/>
          </a:p>
        </p:txBody>
      </p:sp>
      <p:sp>
        <p:nvSpPr>
          <p:cNvPr id="6" name="ZoneTexte 5"/>
          <p:cNvSpPr txBox="1"/>
          <p:nvPr/>
        </p:nvSpPr>
        <p:spPr>
          <a:xfrm>
            <a:off x="7174173" y="1246310"/>
            <a:ext cx="1337481" cy="369332"/>
          </a:xfrm>
          <a:prstGeom prst="rect">
            <a:avLst/>
          </a:prstGeom>
          <a:noFill/>
        </p:spPr>
        <p:txBody>
          <a:bodyPr wrap="square" rtlCol="0">
            <a:spAutoFit/>
          </a:bodyPr>
          <a:lstStyle/>
          <a:p>
            <a:r>
              <a:rPr lang="fr-FR" b="1" dirty="0" err="1">
                <a:solidFill>
                  <a:srgbClr val="4429FF"/>
                </a:solidFill>
              </a:rPr>
              <a:t>yesterday</a:t>
            </a:r>
            <a:endParaRPr lang="fr-FR" b="1" dirty="0">
              <a:solidFill>
                <a:srgbClr val="4429FF"/>
              </a:solidFill>
            </a:endParaRPr>
          </a:p>
        </p:txBody>
      </p:sp>
      <p:sp>
        <p:nvSpPr>
          <p:cNvPr id="8" name="ZoneTexte 7"/>
          <p:cNvSpPr txBox="1"/>
          <p:nvPr/>
        </p:nvSpPr>
        <p:spPr>
          <a:xfrm>
            <a:off x="7174171" y="2571600"/>
            <a:ext cx="1337483" cy="369332"/>
          </a:xfrm>
          <a:prstGeom prst="rect">
            <a:avLst/>
          </a:prstGeom>
          <a:noFill/>
        </p:spPr>
        <p:txBody>
          <a:bodyPr wrap="square" rtlCol="0">
            <a:spAutoFit/>
          </a:bodyPr>
          <a:lstStyle/>
          <a:p>
            <a:r>
              <a:rPr lang="fr-FR" b="1" dirty="0" err="1">
                <a:solidFill>
                  <a:srgbClr val="4429FF"/>
                </a:solidFill>
              </a:rPr>
              <a:t>today</a:t>
            </a:r>
            <a:endParaRPr lang="fr-FR" b="1" dirty="0">
              <a:solidFill>
                <a:srgbClr val="4429FF"/>
              </a:solidFill>
            </a:endParaRPr>
          </a:p>
        </p:txBody>
      </p:sp>
      <p:sp>
        <p:nvSpPr>
          <p:cNvPr id="9" name="Ellipse 8"/>
          <p:cNvSpPr/>
          <p:nvPr/>
        </p:nvSpPr>
        <p:spPr>
          <a:xfrm>
            <a:off x="4280051" y="2471040"/>
            <a:ext cx="993561" cy="1218240"/>
          </a:xfrm>
          <a:prstGeom prst="ellipse">
            <a:avLst/>
          </a:prstGeom>
          <a:noFill/>
          <a:ln w="38100" cmpd="sng">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5817907" y="4976640"/>
            <a:ext cx="1797049" cy="1296000"/>
          </a:xfrm>
          <a:prstGeom prst="rect">
            <a:avLst/>
          </a:prstGeom>
          <a:noFill/>
          <a:ln w="28575"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7788261" y="4976641"/>
            <a:ext cx="2217003" cy="646331"/>
          </a:xfrm>
          <a:prstGeom prst="rect">
            <a:avLst/>
          </a:prstGeom>
          <a:solidFill>
            <a:schemeClr val="bg1"/>
          </a:solidFill>
          <a:ln w="28575" cmpd="sng">
            <a:solidFill>
              <a:srgbClr val="0000FF"/>
            </a:solidFill>
          </a:ln>
        </p:spPr>
        <p:txBody>
          <a:bodyPr wrap="square" rtlCol="0">
            <a:spAutoFit/>
          </a:bodyPr>
          <a:lstStyle/>
          <a:p>
            <a:r>
              <a:rPr lang="fr-FR" dirty="0" err="1">
                <a:solidFill>
                  <a:srgbClr val="0000FF"/>
                </a:solidFill>
              </a:rPr>
              <a:t>cDNA</a:t>
            </a:r>
            <a:r>
              <a:rPr lang="fr-FR" dirty="0">
                <a:solidFill>
                  <a:srgbClr val="0000FF"/>
                </a:solidFill>
              </a:rPr>
              <a:t> : T790M </a:t>
            </a:r>
            <a:r>
              <a:rPr lang="fr-FR" i="1" dirty="0">
                <a:solidFill>
                  <a:srgbClr val="0000FF"/>
                </a:solidFill>
              </a:rPr>
              <a:t>EGFR</a:t>
            </a:r>
          </a:p>
          <a:p>
            <a:r>
              <a:rPr lang="fr-FR" dirty="0">
                <a:solidFill>
                  <a:srgbClr val="0000FF"/>
                </a:solidFill>
              </a:rPr>
              <a:t>C797S </a:t>
            </a:r>
            <a:r>
              <a:rPr lang="fr-FR" i="1" dirty="0">
                <a:solidFill>
                  <a:srgbClr val="0000FF"/>
                </a:solidFill>
              </a:rPr>
              <a:t>EGFR</a:t>
            </a:r>
          </a:p>
        </p:txBody>
      </p:sp>
      <p:sp>
        <p:nvSpPr>
          <p:cNvPr id="11" name="ZoneTexte 10"/>
          <p:cNvSpPr txBox="1"/>
          <p:nvPr/>
        </p:nvSpPr>
        <p:spPr>
          <a:xfrm>
            <a:off x="9604223" y="876978"/>
            <a:ext cx="652643" cy="369332"/>
          </a:xfrm>
          <a:prstGeom prst="rect">
            <a:avLst/>
          </a:prstGeom>
          <a:noFill/>
          <a:ln>
            <a:solidFill>
              <a:srgbClr val="FF0000"/>
            </a:solidFill>
          </a:ln>
        </p:spPr>
        <p:txBody>
          <a:bodyPr wrap="none" rtlCol="0">
            <a:spAutoFit/>
          </a:bodyPr>
          <a:lstStyle/>
          <a:p>
            <a:pPr algn="ctr"/>
            <a:r>
              <a:rPr lang="fr-FR" b="1" dirty="0">
                <a:solidFill>
                  <a:srgbClr val="FF0000"/>
                </a:solidFill>
              </a:rPr>
              <a:t>2012</a:t>
            </a:r>
          </a:p>
        </p:txBody>
      </p:sp>
      <p:sp>
        <p:nvSpPr>
          <p:cNvPr id="14" name="Flèche vers le bas 13"/>
          <p:cNvSpPr/>
          <p:nvPr/>
        </p:nvSpPr>
        <p:spPr>
          <a:xfrm flipH="1">
            <a:off x="9758375" y="1505660"/>
            <a:ext cx="344336" cy="31218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10005264" y="5115139"/>
            <a:ext cx="652744" cy="369332"/>
          </a:xfrm>
          <a:prstGeom prst="rect">
            <a:avLst/>
          </a:prstGeom>
          <a:noFill/>
          <a:ln>
            <a:solidFill>
              <a:srgbClr val="FF0000"/>
            </a:solidFill>
          </a:ln>
        </p:spPr>
        <p:txBody>
          <a:bodyPr wrap="none" rtlCol="0">
            <a:spAutoFit/>
          </a:bodyPr>
          <a:lstStyle/>
          <a:p>
            <a:pPr algn="ctr"/>
            <a:r>
              <a:rPr lang="fr-FR" b="1" dirty="0">
                <a:solidFill>
                  <a:srgbClr val="FF0000"/>
                </a:solidFill>
              </a:rPr>
              <a:t>2024</a:t>
            </a:r>
          </a:p>
        </p:txBody>
      </p:sp>
      <p:sp>
        <p:nvSpPr>
          <p:cNvPr id="4" name="ZoneTexte 3">
            <a:extLst>
              <a:ext uri="{FF2B5EF4-FFF2-40B4-BE49-F238E27FC236}">
                <a16:creationId xmlns:a16="http://schemas.microsoft.com/office/drawing/2014/main" id="{25089BE5-3776-384D-8134-029D59C3AB89}"/>
              </a:ext>
            </a:extLst>
          </p:cNvPr>
          <p:cNvSpPr txBox="1"/>
          <p:nvPr/>
        </p:nvSpPr>
        <p:spPr>
          <a:xfrm>
            <a:off x="10497669" y="2050923"/>
            <a:ext cx="1271695" cy="2308324"/>
          </a:xfrm>
          <a:prstGeom prst="rect">
            <a:avLst/>
          </a:prstGeom>
          <a:noFill/>
        </p:spPr>
        <p:txBody>
          <a:bodyPr wrap="none" rtlCol="0">
            <a:spAutoFit/>
          </a:bodyPr>
          <a:lstStyle/>
          <a:p>
            <a:r>
              <a:rPr lang="en-GB" dirty="0"/>
              <a:t>EGFR</a:t>
            </a:r>
          </a:p>
          <a:p>
            <a:r>
              <a:rPr lang="en-GB" dirty="0"/>
              <a:t>KRAS G12C</a:t>
            </a:r>
          </a:p>
          <a:p>
            <a:r>
              <a:rPr lang="en-GB" dirty="0"/>
              <a:t>ALK</a:t>
            </a:r>
          </a:p>
          <a:p>
            <a:r>
              <a:rPr lang="en-GB" dirty="0"/>
              <a:t>ROS</a:t>
            </a:r>
          </a:p>
          <a:p>
            <a:r>
              <a:rPr lang="en-GB" dirty="0"/>
              <a:t>MET</a:t>
            </a:r>
          </a:p>
          <a:p>
            <a:r>
              <a:rPr lang="en-GB" dirty="0"/>
              <a:t>RET</a:t>
            </a:r>
          </a:p>
          <a:p>
            <a:r>
              <a:rPr lang="en-GB" dirty="0"/>
              <a:t>NTRK</a:t>
            </a:r>
          </a:p>
          <a:p>
            <a:r>
              <a:rPr lang="en-GB" dirty="0"/>
              <a:t>And more…</a:t>
            </a:r>
          </a:p>
        </p:txBody>
      </p:sp>
      <p:sp>
        <p:nvSpPr>
          <p:cNvPr id="12" name="ZoneTexte 11">
            <a:extLst>
              <a:ext uri="{FF2B5EF4-FFF2-40B4-BE49-F238E27FC236}">
                <a16:creationId xmlns:a16="http://schemas.microsoft.com/office/drawing/2014/main" id="{8D7B31D7-93E1-F946-9B58-903291F49330}"/>
              </a:ext>
            </a:extLst>
          </p:cNvPr>
          <p:cNvSpPr txBox="1"/>
          <p:nvPr/>
        </p:nvSpPr>
        <p:spPr>
          <a:xfrm>
            <a:off x="5473983" y="2357325"/>
            <a:ext cx="585417" cy="369332"/>
          </a:xfrm>
          <a:prstGeom prst="rect">
            <a:avLst/>
          </a:prstGeom>
          <a:noFill/>
        </p:spPr>
        <p:txBody>
          <a:bodyPr wrap="none" rtlCol="0">
            <a:spAutoFit/>
          </a:bodyPr>
          <a:lstStyle/>
          <a:p>
            <a:r>
              <a:rPr lang="en-GB" dirty="0"/>
              <a:t>NGS</a:t>
            </a:r>
          </a:p>
        </p:txBody>
      </p:sp>
      <p:sp>
        <p:nvSpPr>
          <p:cNvPr id="13" name="Ellipse 12">
            <a:extLst>
              <a:ext uri="{FF2B5EF4-FFF2-40B4-BE49-F238E27FC236}">
                <a16:creationId xmlns:a16="http://schemas.microsoft.com/office/drawing/2014/main" id="{B8B84263-FBDE-1A45-A467-AFD75C37035F}"/>
              </a:ext>
            </a:extLst>
          </p:cNvPr>
          <p:cNvSpPr/>
          <p:nvPr/>
        </p:nvSpPr>
        <p:spPr>
          <a:xfrm>
            <a:off x="5273612" y="2111035"/>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934580"/>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467ED847-5CC5-A144-9A0B-858587FABD55}"/>
              </a:ext>
            </a:extLst>
          </p:cNvPr>
          <p:cNvSpPr>
            <a:spLocks noGrp="1"/>
          </p:cNvSpPr>
          <p:nvPr>
            <p:ph idx="1"/>
          </p:nvPr>
        </p:nvSpPr>
        <p:spPr>
          <a:xfrm>
            <a:off x="239889" y="1622425"/>
            <a:ext cx="4264017" cy="4351338"/>
          </a:xfrm>
        </p:spPr>
        <p:txBody>
          <a:bodyPr/>
          <a:lstStyle/>
          <a:p>
            <a:r>
              <a:rPr lang="fr-FR" dirty="0">
                <a:latin typeface="Calibri" panose="020F0502020204030204" pitchFamily="34" charset="0"/>
                <a:cs typeface="Calibri" panose="020F0502020204030204" pitchFamily="34" charset="0"/>
              </a:rPr>
              <a:t>In 2024, 67-year-old man </a:t>
            </a:r>
            <a:r>
              <a:rPr lang="fr-FR" dirty="0" err="1">
                <a:latin typeface="Calibri" panose="020F0502020204030204" pitchFamily="34" charset="0"/>
                <a:cs typeface="Calibri" panose="020F0502020204030204" pitchFamily="34" charset="0"/>
              </a:rPr>
              <a:t>with</a:t>
            </a:r>
            <a:r>
              <a:rPr lang="fr-FR" dirty="0">
                <a:latin typeface="Calibri" panose="020F0502020204030204" pitchFamily="34" charset="0"/>
                <a:cs typeface="Calibri" panose="020F0502020204030204" pitchFamily="34" charset="0"/>
              </a:rPr>
              <a:t> no </a:t>
            </a:r>
            <a:r>
              <a:rPr lang="fr-FR" dirty="0" err="1">
                <a:latin typeface="Calibri" panose="020F0502020204030204" pitchFamily="34" charset="0"/>
                <a:cs typeface="Calibri" panose="020F0502020204030204" pitchFamily="34" charset="0"/>
              </a:rPr>
              <a:t>previous</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medical</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history</a:t>
            </a:r>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Non </a:t>
            </a:r>
            <a:r>
              <a:rPr lang="fr-FR" dirty="0" err="1">
                <a:latin typeface="Calibri" panose="020F0502020204030204" pitchFamily="34" charset="0"/>
                <a:cs typeface="Calibri" panose="020F0502020204030204" pitchFamily="34" charset="0"/>
              </a:rPr>
              <a:t>smoker</a:t>
            </a:r>
            <a:endParaRPr lang="fr-FR" dirty="0">
              <a:latin typeface="Calibri" panose="020F0502020204030204" pitchFamily="34" charset="0"/>
              <a:cs typeface="Calibri" panose="020F0502020204030204" pitchFamily="34" charset="0"/>
            </a:endParaRPr>
          </a:p>
          <a:p>
            <a:r>
              <a:rPr lang="fr-FR" dirty="0" err="1">
                <a:latin typeface="Calibri" panose="020F0502020204030204" pitchFamily="34" charset="0"/>
                <a:cs typeface="Calibri" panose="020F0502020204030204" pitchFamily="34" charset="0"/>
              </a:rPr>
              <a:t>Presented</a:t>
            </a:r>
            <a:r>
              <a:rPr lang="fr-FR" dirty="0">
                <a:latin typeface="Calibri" panose="020F0502020204030204" pitchFamily="34" charset="0"/>
                <a:cs typeface="Calibri" panose="020F0502020204030204" pitchFamily="34" charset="0"/>
              </a:rPr>
              <a:t> a right </a:t>
            </a:r>
            <a:r>
              <a:rPr lang="fr-FR" dirty="0" err="1">
                <a:latin typeface="Calibri" panose="020F0502020204030204" pitchFamily="34" charset="0"/>
                <a:cs typeface="Calibri" panose="020F0502020204030204" pitchFamily="34" charset="0"/>
              </a:rPr>
              <a:t>lower</a:t>
            </a:r>
            <a:r>
              <a:rPr lang="fr-FR" dirty="0">
                <a:latin typeface="Calibri" panose="020F0502020204030204" pitchFamily="34" charset="0"/>
                <a:cs typeface="Calibri" panose="020F0502020204030204" pitchFamily="34" charset="0"/>
              </a:rPr>
              <a:t> lobe </a:t>
            </a:r>
            <a:r>
              <a:rPr lang="fr-FR" dirty="0" err="1">
                <a:latin typeface="Calibri" panose="020F0502020204030204" pitchFamily="34" charset="0"/>
                <a:cs typeface="Calibri" panose="020F0502020204030204" pitchFamily="34" charset="0"/>
              </a:rPr>
              <a:t>lesion</a:t>
            </a:r>
            <a:endParaRPr lang="fr-FR" dirty="0">
              <a:latin typeface="Calibri" panose="020F0502020204030204" pitchFamily="34" charset="0"/>
              <a:cs typeface="Calibri" panose="020F0502020204030204" pitchFamily="34" charset="0"/>
            </a:endParaRPr>
          </a:p>
          <a:p>
            <a:r>
              <a:rPr lang="fr-FR" dirty="0" err="1">
                <a:latin typeface="Calibri" panose="020F0502020204030204" pitchFamily="34" charset="0"/>
                <a:cs typeface="Calibri" panose="020F0502020204030204" pitchFamily="34" charset="0"/>
              </a:rPr>
              <a:t>Biopsy</a:t>
            </a:r>
            <a:r>
              <a:rPr lang="fr-FR" dirty="0">
                <a:latin typeface="Calibri" panose="020F0502020204030204" pitchFamily="34" charset="0"/>
                <a:cs typeface="Calibri" panose="020F0502020204030204" pitchFamily="34" charset="0"/>
              </a:rPr>
              <a:t>: ADK, TTF1+ </a:t>
            </a:r>
          </a:p>
          <a:p>
            <a:r>
              <a:rPr lang="fr-FR" dirty="0" err="1">
                <a:latin typeface="Calibri" panose="020F0502020204030204" pitchFamily="34" charset="0"/>
                <a:cs typeface="Calibri" panose="020F0502020204030204" pitchFamily="34" charset="0"/>
              </a:rPr>
              <a:t>Decision</a:t>
            </a:r>
            <a:r>
              <a:rPr lang="fr-FR" dirty="0">
                <a:latin typeface="Calibri" panose="020F0502020204030204" pitchFamily="34" charset="0"/>
                <a:cs typeface="Calibri" panose="020F0502020204030204" pitchFamily="34" charset="0"/>
              </a:rPr>
              <a:t> to </a:t>
            </a:r>
            <a:r>
              <a:rPr lang="fr-FR" dirty="0" err="1">
                <a:latin typeface="Calibri" panose="020F0502020204030204" pitchFamily="34" charset="0"/>
                <a:cs typeface="Calibri" panose="020F0502020204030204" pitchFamily="34" charset="0"/>
              </a:rPr>
              <a:t>surgery</a:t>
            </a:r>
            <a:endParaRPr lang="fr-FR" dirty="0">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69752C56-DD8A-9B76-2686-A28869CBC05C}"/>
              </a:ext>
            </a:extLst>
          </p:cNvPr>
          <p:cNvPicPr>
            <a:picLocks noChangeAspect="1"/>
          </p:cNvPicPr>
          <p:nvPr/>
        </p:nvPicPr>
        <p:blipFill rotWithShape="1">
          <a:blip r:embed="rId3"/>
          <a:srcRect l="18081" t="27408" r="29578" b="16049"/>
          <a:stretch/>
        </p:blipFill>
        <p:spPr>
          <a:xfrm>
            <a:off x="4503906" y="1127184"/>
            <a:ext cx="3697013" cy="2446867"/>
          </a:xfrm>
          <a:prstGeom prst="rect">
            <a:avLst/>
          </a:prstGeom>
        </p:spPr>
      </p:pic>
      <p:pic>
        <p:nvPicPr>
          <p:cNvPr id="7" name="Image 6">
            <a:extLst>
              <a:ext uri="{FF2B5EF4-FFF2-40B4-BE49-F238E27FC236}">
                <a16:creationId xmlns:a16="http://schemas.microsoft.com/office/drawing/2014/main" id="{81F77F4B-300A-3EF1-3B47-0E864D6321C1}"/>
              </a:ext>
            </a:extLst>
          </p:cNvPr>
          <p:cNvPicPr>
            <a:picLocks noChangeAspect="1"/>
          </p:cNvPicPr>
          <p:nvPr/>
        </p:nvPicPr>
        <p:blipFill rotWithShape="1">
          <a:blip r:embed="rId4"/>
          <a:srcRect l="20350" r="28671"/>
          <a:stretch/>
        </p:blipFill>
        <p:spPr>
          <a:xfrm>
            <a:off x="8200919" y="250885"/>
            <a:ext cx="3494370" cy="4199466"/>
          </a:xfrm>
          <a:prstGeom prst="rect">
            <a:avLst/>
          </a:prstGeom>
        </p:spPr>
      </p:pic>
      <p:sp>
        <p:nvSpPr>
          <p:cNvPr id="8" name="ZoneTexte 7">
            <a:extLst>
              <a:ext uri="{FF2B5EF4-FFF2-40B4-BE49-F238E27FC236}">
                <a16:creationId xmlns:a16="http://schemas.microsoft.com/office/drawing/2014/main" id="{E0824008-6184-EAD5-BCA1-3AA1309B65C3}"/>
              </a:ext>
            </a:extLst>
          </p:cNvPr>
          <p:cNvSpPr txBox="1"/>
          <p:nvPr/>
        </p:nvSpPr>
        <p:spPr>
          <a:xfrm>
            <a:off x="4861021" y="3798094"/>
            <a:ext cx="2499336" cy="954107"/>
          </a:xfrm>
          <a:prstGeom prst="rect">
            <a:avLst/>
          </a:prstGeom>
          <a:noFill/>
        </p:spPr>
        <p:txBody>
          <a:bodyPr wrap="square">
            <a:spAutoFit/>
          </a:bodyPr>
          <a:lstStyle/>
          <a:p>
            <a:pPr algn="ctr"/>
            <a:r>
              <a:rPr lang="fr-FR" sz="2800" dirty="0">
                <a:solidFill>
                  <a:srgbClr val="0432FF"/>
                </a:solidFill>
                <a:latin typeface="Calibri" panose="020F0502020204030204" pitchFamily="34" charset="0"/>
                <a:ea typeface="Calibri" panose="020F0502020204030204" pitchFamily="34" charset="0"/>
                <a:cs typeface="Calibri" panose="020F0502020204030204" pitchFamily="34" charset="0"/>
              </a:rPr>
              <a:t>Right </a:t>
            </a:r>
            <a:r>
              <a:rPr lang="fr-FR" sz="2800" dirty="0" err="1">
                <a:solidFill>
                  <a:srgbClr val="0432FF"/>
                </a:solidFill>
                <a:latin typeface="Calibri" panose="020F0502020204030204" pitchFamily="34" charset="0"/>
                <a:ea typeface="Calibri" panose="020F0502020204030204" pitchFamily="34" charset="0"/>
                <a:cs typeface="Calibri" panose="020F0502020204030204" pitchFamily="34" charset="0"/>
              </a:rPr>
              <a:t>lower</a:t>
            </a:r>
            <a:r>
              <a:rPr lang="fr-FR" sz="2800" dirty="0">
                <a:solidFill>
                  <a:srgbClr val="0432FF"/>
                </a:solidFill>
                <a:latin typeface="Calibri" panose="020F0502020204030204" pitchFamily="34" charset="0"/>
                <a:ea typeface="Calibri" panose="020F0502020204030204" pitchFamily="34" charset="0"/>
                <a:cs typeface="Calibri" panose="020F0502020204030204" pitchFamily="34" charset="0"/>
              </a:rPr>
              <a:t> lobe </a:t>
            </a:r>
            <a:r>
              <a:rPr lang="fr-FR" sz="2800" dirty="0" err="1">
                <a:solidFill>
                  <a:srgbClr val="0432FF"/>
                </a:solidFill>
                <a:latin typeface="Calibri" panose="020F0502020204030204" pitchFamily="34" charset="0"/>
                <a:ea typeface="Calibri" panose="020F0502020204030204" pitchFamily="34" charset="0"/>
                <a:cs typeface="Calibri" panose="020F0502020204030204" pitchFamily="34" charset="0"/>
              </a:rPr>
              <a:t>resection</a:t>
            </a:r>
            <a:r>
              <a:rPr lang="fr-FR" sz="2800" dirty="0">
                <a:solidFill>
                  <a:srgbClr val="0432FF"/>
                </a:solidFill>
                <a:latin typeface="Calibri" panose="020F0502020204030204" pitchFamily="34" charset="0"/>
                <a:ea typeface="Calibri" panose="020F0502020204030204" pitchFamily="34" charset="0"/>
                <a:cs typeface="Calibri" panose="020F0502020204030204" pitchFamily="34" charset="0"/>
              </a:rPr>
              <a:t> </a:t>
            </a:r>
          </a:p>
        </p:txBody>
      </p:sp>
      <p:sp>
        <p:nvSpPr>
          <p:cNvPr id="9" name="ZoneTexte 8">
            <a:extLst>
              <a:ext uri="{FF2B5EF4-FFF2-40B4-BE49-F238E27FC236}">
                <a16:creationId xmlns:a16="http://schemas.microsoft.com/office/drawing/2014/main" id="{117639F5-6CCE-AB9E-CF26-ECF7AC20A8D6}"/>
              </a:ext>
            </a:extLst>
          </p:cNvPr>
          <p:cNvSpPr txBox="1"/>
          <p:nvPr/>
        </p:nvSpPr>
        <p:spPr>
          <a:xfrm>
            <a:off x="8200919" y="4710000"/>
            <a:ext cx="3494370" cy="1569660"/>
          </a:xfrm>
          <a:prstGeom prst="rect">
            <a:avLst/>
          </a:prstGeom>
          <a:noFill/>
        </p:spPr>
        <p:txBody>
          <a:bodyPr wrap="square">
            <a:spAutoFit/>
          </a:bodyPr>
          <a:lstStyle/>
          <a:p>
            <a:r>
              <a:rPr lang="fr-FR" sz="2400" dirty="0">
                <a:latin typeface="Calibri" panose="020F0502020204030204" pitchFamily="34" charset="0"/>
                <a:ea typeface="Calibri" panose="020F0502020204030204" pitchFamily="34" charset="0"/>
                <a:cs typeface="Calibri" panose="020F0502020204030204" pitchFamily="34" charset="0"/>
              </a:rPr>
              <a:t>Invasive ADK, </a:t>
            </a:r>
            <a:r>
              <a:rPr lang="fr-FR" sz="2400" dirty="0" err="1">
                <a:latin typeface="Calibri" panose="020F0502020204030204" pitchFamily="34" charset="0"/>
                <a:ea typeface="Calibri" panose="020F0502020204030204" pitchFamily="34" charset="0"/>
                <a:cs typeface="Calibri" panose="020F0502020204030204" pitchFamily="34" charset="0"/>
              </a:rPr>
              <a:t>acinar</a:t>
            </a:r>
            <a:r>
              <a:rPr lang="fr-FR" sz="2400" dirty="0">
                <a:latin typeface="Calibri" panose="020F0502020204030204" pitchFamily="34" charset="0"/>
                <a:ea typeface="Calibri" panose="020F0502020204030204" pitchFamily="34" charset="0"/>
                <a:cs typeface="Calibri" panose="020F0502020204030204" pitchFamily="34" charset="0"/>
              </a:rPr>
              <a:t> type </a:t>
            </a:r>
            <a:r>
              <a:rPr lang="fr-FR" sz="2400" dirty="0" err="1">
                <a:latin typeface="Calibri" panose="020F0502020204030204" pitchFamily="34" charset="0"/>
                <a:ea typeface="Calibri" panose="020F0502020204030204" pitchFamily="34" charset="0"/>
                <a:cs typeface="Calibri" panose="020F0502020204030204" pitchFamily="34" charset="0"/>
              </a:rPr>
              <a:t>with</a:t>
            </a:r>
            <a:r>
              <a:rPr lang="fr-FR" sz="2400" dirty="0">
                <a:latin typeface="Calibri" panose="020F0502020204030204" pitchFamily="34" charset="0"/>
                <a:ea typeface="Calibri" panose="020F0502020204030204" pitchFamily="34" charset="0"/>
                <a:cs typeface="Calibri" panose="020F0502020204030204" pitchFamily="34" charset="0"/>
              </a:rPr>
              <a:t> a </a:t>
            </a:r>
            <a:r>
              <a:rPr lang="fr-FR" sz="2400" dirty="0" err="1">
                <a:latin typeface="Calibri" panose="020F0502020204030204" pitchFamily="34" charset="0"/>
                <a:ea typeface="Calibri" panose="020F0502020204030204" pitchFamily="34" charset="0"/>
                <a:cs typeface="Calibri" panose="020F0502020204030204" pitchFamily="34" charset="0"/>
              </a:rPr>
              <a:t>micropapillary</a:t>
            </a:r>
            <a:r>
              <a:rPr lang="fr-FR" sz="2400" dirty="0">
                <a:latin typeface="Calibri" panose="020F0502020204030204" pitchFamily="34" charset="0"/>
                <a:ea typeface="Calibri" panose="020F0502020204030204" pitchFamily="34" charset="0"/>
                <a:cs typeface="Calibri" panose="020F0502020204030204" pitchFamily="34" charset="0"/>
              </a:rPr>
              <a:t> contingent</a:t>
            </a:r>
          </a:p>
          <a:p>
            <a:r>
              <a:rPr lang="fr-FR" sz="2400" dirty="0">
                <a:latin typeface="Calibri" panose="020F0502020204030204" pitchFamily="34" charset="0"/>
                <a:ea typeface="Calibri" panose="020F0502020204030204" pitchFamily="34" charset="0"/>
                <a:cs typeface="Calibri" panose="020F0502020204030204" pitchFamily="34" charset="0"/>
              </a:rPr>
              <a:t>pT2aN0MxL0N0V0 </a:t>
            </a:r>
          </a:p>
        </p:txBody>
      </p:sp>
      <p:sp>
        <p:nvSpPr>
          <p:cNvPr id="10" name="Rectangle 9">
            <a:extLst>
              <a:ext uri="{FF2B5EF4-FFF2-40B4-BE49-F238E27FC236}">
                <a16:creationId xmlns:a16="http://schemas.microsoft.com/office/drawing/2014/main" id="{DD31AC88-D3DD-93B8-6A37-106DAD0C487C}"/>
              </a:ext>
            </a:extLst>
          </p:cNvPr>
          <p:cNvSpPr/>
          <p:nvPr/>
        </p:nvSpPr>
        <p:spPr>
          <a:xfrm>
            <a:off x="6660084" y="738163"/>
            <a:ext cx="1219561" cy="276999"/>
          </a:xfrm>
          <a:prstGeom prst="rect">
            <a:avLst/>
          </a:prstGeom>
        </p:spPr>
        <p:txBody>
          <a:bodyPr wrap="square">
            <a:spAutoFit/>
          </a:bodyPr>
          <a:lstStyle/>
          <a:p>
            <a:r>
              <a:rPr lang="fr-FR" sz="1200" dirty="0"/>
              <a:t>@CHU Rouen</a:t>
            </a:r>
          </a:p>
        </p:txBody>
      </p:sp>
      <p:sp>
        <p:nvSpPr>
          <p:cNvPr id="2" name="Flèche vers la droite 1">
            <a:extLst>
              <a:ext uri="{FF2B5EF4-FFF2-40B4-BE49-F238E27FC236}">
                <a16:creationId xmlns:a16="http://schemas.microsoft.com/office/drawing/2014/main" id="{D383AE1C-DD29-0BE8-FFC0-3B40B1FFF567}"/>
              </a:ext>
            </a:extLst>
          </p:cNvPr>
          <p:cNvSpPr/>
          <p:nvPr/>
        </p:nvSpPr>
        <p:spPr>
          <a:xfrm>
            <a:off x="4109156" y="4213592"/>
            <a:ext cx="751865" cy="2367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a:extLst>
              <a:ext uri="{FF2B5EF4-FFF2-40B4-BE49-F238E27FC236}">
                <a16:creationId xmlns:a16="http://schemas.microsoft.com/office/drawing/2014/main" id="{CDB21DAF-8120-52CC-84AF-443D71815620}"/>
              </a:ext>
            </a:extLst>
          </p:cNvPr>
          <p:cNvSpPr txBox="1"/>
          <p:nvPr/>
        </p:nvSpPr>
        <p:spPr>
          <a:xfrm>
            <a:off x="2371897" y="5730816"/>
            <a:ext cx="4897751" cy="400110"/>
          </a:xfrm>
          <a:prstGeom prst="rect">
            <a:avLst/>
          </a:prstGeom>
          <a:noFill/>
        </p:spPr>
        <p:txBody>
          <a:bodyPr wrap="none" rtlCol="0">
            <a:spAutoFit/>
          </a:bodyPr>
          <a:lstStyle/>
          <a:p>
            <a:r>
              <a:rPr lang="en-GB" sz="2000" dirty="0"/>
              <a:t>IHC performed: TTF1, P40, PDL1, ALK, ROS</a:t>
            </a:r>
          </a:p>
        </p:txBody>
      </p:sp>
      <p:sp>
        <p:nvSpPr>
          <p:cNvPr id="3" name="ZoneTexte 2">
            <a:extLst>
              <a:ext uri="{FF2B5EF4-FFF2-40B4-BE49-F238E27FC236}">
                <a16:creationId xmlns:a16="http://schemas.microsoft.com/office/drawing/2014/main" id="{06FCAC8E-5EFE-644E-DEF0-B4D1766EB970}"/>
              </a:ext>
            </a:extLst>
          </p:cNvPr>
          <p:cNvSpPr txBox="1"/>
          <p:nvPr/>
        </p:nvSpPr>
        <p:spPr>
          <a:xfrm>
            <a:off x="395111" y="564444"/>
            <a:ext cx="2112501" cy="584775"/>
          </a:xfrm>
          <a:prstGeom prst="rect">
            <a:avLst/>
          </a:prstGeom>
          <a:noFill/>
        </p:spPr>
        <p:txBody>
          <a:bodyPr wrap="none" rtlCol="0">
            <a:spAutoFit/>
          </a:bodyPr>
          <a:lstStyle/>
          <a:p>
            <a:r>
              <a:rPr lang="en-GB" sz="3200" dirty="0">
                <a:solidFill>
                  <a:srgbClr val="0432FF"/>
                </a:solidFill>
                <a:latin typeface="Calibri" panose="020F0502020204030204" pitchFamily="34" charset="0"/>
                <a:cs typeface="Calibri" panose="020F0502020204030204" pitchFamily="34" charset="0"/>
              </a:rPr>
              <a:t>Case report</a:t>
            </a:r>
          </a:p>
        </p:txBody>
      </p:sp>
    </p:spTree>
    <p:extLst>
      <p:ext uri="{BB962C8B-B14F-4D97-AF65-F5344CB8AC3E}">
        <p14:creationId xmlns:p14="http://schemas.microsoft.com/office/powerpoint/2010/main" val="3025169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a:solidFill>
                  <a:srgbClr val="0432FF"/>
                </a:solidFill>
              </a:rPr>
              <a:t>Conclusion</a:t>
            </a:r>
            <a:endParaRPr lang="pt-BR" dirty="0">
              <a:solidFill>
                <a:srgbClr val="0432FF"/>
              </a:solidFill>
            </a:endParaRP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sp>
        <p:nvSpPr>
          <p:cNvPr id="6" name="Espaço Reservado para Texto 5">
            <a:extLst>
              <a:ext uri="{FF2B5EF4-FFF2-40B4-BE49-F238E27FC236}">
                <a16:creationId xmlns:a16="http://schemas.microsoft.com/office/drawing/2014/main" id="{3532E98B-41FA-8667-F5C3-EC18745A7055}"/>
              </a:ext>
            </a:extLst>
          </p:cNvPr>
          <p:cNvSpPr>
            <a:spLocks noGrp="1"/>
          </p:cNvSpPr>
          <p:nvPr>
            <p:ph type="body" sz="quarter" idx="10"/>
          </p:nvPr>
        </p:nvSpPr>
        <p:spPr>
          <a:xfrm>
            <a:off x="139485" y="1570304"/>
            <a:ext cx="8212477" cy="4176994"/>
          </a:xfrm>
        </p:spPr>
        <p:txBody>
          <a:bodyPr>
            <a:normAutofit fontScale="77500" lnSpcReduction="20000"/>
          </a:bodyPr>
          <a:lstStyle/>
          <a:p>
            <a:pPr>
              <a:lnSpc>
                <a:spcPct val="170000"/>
              </a:lnSpc>
              <a:buFont typeface="Wingdings" pitchFamily="2" charset="2"/>
              <a:buChar char="ü"/>
            </a:pPr>
            <a:r>
              <a:rPr lang="en-GB" sz="2400" dirty="0"/>
              <a:t>In 2024, there are more and more tests to be performed in lung carcinomas</a:t>
            </a:r>
          </a:p>
          <a:p>
            <a:pPr lvl="1" algn="l">
              <a:lnSpc>
                <a:spcPct val="170000"/>
              </a:lnSpc>
            </a:pPr>
            <a:r>
              <a:rPr lang="en-GB" dirty="0">
                <a:solidFill>
                  <a:srgbClr val="0432FF"/>
                </a:solidFill>
              </a:rPr>
              <a:t>Morphological tests (IHC)</a:t>
            </a:r>
            <a:endParaRPr lang="en-GB" dirty="0"/>
          </a:p>
          <a:p>
            <a:pPr lvl="1" algn="l">
              <a:lnSpc>
                <a:spcPct val="170000"/>
              </a:lnSpc>
            </a:pPr>
            <a:r>
              <a:rPr lang="en-GB" dirty="0">
                <a:solidFill>
                  <a:srgbClr val="008F00"/>
                </a:solidFill>
              </a:rPr>
              <a:t>Non morphological (Molecular) tests</a:t>
            </a:r>
            <a:endParaRPr lang="en-GB" dirty="0"/>
          </a:p>
          <a:p>
            <a:pPr lvl="1" algn="l">
              <a:lnSpc>
                <a:spcPct val="170000"/>
              </a:lnSpc>
            </a:pPr>
            <a:r>
              <a:rPr lang="en-GB" b="1" dirty="0">
                <a:solidFill>
                  <a:srgbClr val="FF0000"/>
                </a:solidFill>
              </a:rPr>
              <a:t>Artificial Intelligence (AI tomorrow) !!!</a:t>
            </a:r>
            <a:endParaRPr lang="en-GB" sz="2000" dirty="0"/>
          </a:p>
          <a:p>
            <a:pPr>
              <a:lnSpc>
                <a:spcPct val="170000"/>
              </a:lnSpc>
              <a:buFont typeface="Wingdings" pitchFamily="2" charset="2"/>
              <a:buChar char="ü"/>
            </a:pPr>
            <a:r>
              <a:rPr lang="en-GB" sz="2400" dirty="0"/>
              <a:t>How will we cope with this rising number of tests ? </a:t>
            </a:r>
          </a:p>
          <a:p>
            <a:pPr lvl="1" algn="l">
              <a:lnSpc>
                <a:spcPct val="170000"/>
              </a:lnSpc>
            </a:pPr>
            <a:r>
              <a:rPr lang="en-GB" dirty="0">
                <a:solidFill>
                  <a:srgbClr val="0432FF"/>
                </a:solidFill>
              </a:rPr>
              <a:t>We need to train more pathologists in morphology </a:t>
            </a:r>
          </a:p>
          <a:p>
            <a:pPr lvl="1" algn="l">
              <a:lnSpc>
                <a:spcPct val="170000"/>
              </a:lnSpc>
            </a:pPr>
            <a:r>
              <a:rPr lang="en-GB" dirty="0">
                <a:solidFill>
                  <a:srgbClr val="0432FF"/>
                </a:solidFill>
              </a:rPr>
              <a:t>and molecular pathology !</a:t>
            </a:r>
          </a:p>
          <a:p>
            <a:pPr lvl="1" algn="l">
              <a:lnSpc>
                <a:spcPct val="170000"/>
              </a:lnSpc>
            </a:pPr>
            <a:r>
              <a:rPr lang="en-GB" dirty="0">
                <a:solidFill>
                  <a:srgbClr val="0432FF"/>
                </a:solidFill>
              </a:rPr>
              <a:t>But here you are, in this great congress in </a:t>
            </a:r>
            <a:r>
              <a:rPr lang="en-GB" dirty="0" err="1">
                <a:solidFill>
                  <a:srgbClr val="0432FF"/>
                </a:solidFill>
              </a:rPr>
              <a:t>Belém</a:t>
            </a:r>
            <a:r>
              <a:rPr lang="en-GB" dirty="0">
                <a:solidFill>
                  <a:srgbClr val="0432FF"/>
                </a:solidFill>
              </a:rPr>
              <a:t> thanks to the</a:t>
            </a:r>
          </a:p>
        </p:txBody>
      </p:sp>
      <p:pic>
        <p:nvPicPr>
          <p:cNvPr id="5" name="Picture 2" descr="C:\WINDOWS\Desktop\Cocktail2W.jpg">
            <a:extLst>
              <a:ext uri="{FF2B5EF4-FFF2-40B4-BE49-F238E27FC236}">
                <a16:creationId xmlns:a16="http://schemas.microsoft.com/office/drawing/2014/main" id="{33C04339-03ED-E127-2776-DF0216740EFB}"/>
              </a:ext>
            </a:extLst>
          </p:cNvPr>
          <p:cNvPicPr>
            <a:picLocks noChangeAspect="1" noChangeArrowheads="1"/>
          </p:cNvPicPr>
          <p:nvPr/>
        </p:nvPicPr>
        <p:blipFill>
          <a:blip r:embed="rId4" cstate="print"/>
          <a:srcRect/>
          <a:stretch>
            <a:fillRect/>
          </a:stretch>
        </p:blipFill>
        <p:spPr bwMode="auto">
          <a:xfrm>
            <a:off x="8881845" y="1789015"/>
            <a:ext cx="2865550" cy="2647868"/>
          </a:xfrm>
          <a:prstGeom prst="rect">
            <a:avLst/>
          </a:prstGeom>
          <a:noFill/>
          <a:ln w="9525">
            <a:noFill/>
            <a:miter lim="800000"/>
            <a:headEnd/>
            <a:tailEnd/>
          </a:ln>
        </p:spPr>
      </p:pic>
      <p:sp>
        <p:nvSpPr>
          <p:cNvPr id="7" name="Rectangle 3">
            <a:extLst>
              <a:ext uri="{FF2B5EF4-FFF2-40B4-BE49-F238E27FC236}">
                <a16:creationId xmlns:a16="http://schemas.microsoft.com/office/drawing/2014/main" id="{9CA07AE5-C715-952D-8B8D-3E2329BC6022}"/>
              </a:ext>
            </a:extLst>
          </p:cNvPr>
          <p:cNvSpPr>
            <a:spLocks noChangeArrowheads="1"/>
          </p:cNvSpPr>
          <p:nvPr/>
        </p:nvSpPr>
        <p:spPr bwMode="auto">
          <a:xfrm>
            <a:off x="8881846" y="4357656"/>
            <a:ext cx="2865550" cy="353661"/>
          </a:xfrm>
          <a:prstGeom prst="rect">
            <a:avLst/>
          </a:prstGeom>
          <a:solidFill>
            <a:schemeClr val="bg1">
              <a:lumMod val="95000"/>
            </a:schemeClr>
          </a:solidFill>
          <a:ln w="9525">
            <a:noFill/>
            <a:miter lim="800000"/>
            <a:headEnd/>
            <a:tailEnd/>
          </a:ln>
        </p:spPr>
        <p:txBody>
          <a:bodyPr anchor="ctr"/>
          <a:lstStyle/>
          <a:p>
            <a:pPr algn="ctr" eaLnBrk="0" hangingPunct="0"/>
            <a:r>
              <a:rPr lang="fr-FR" sz="1200" dirty="0">
                <a:solidFill>
                  <a:srgbClr val="FF0000"/>
                </a:solidFill>
                <a:latin typeface="Arial" pitchFamily="34" charset="0"/>
              </a:rPr>
              <a:t>Anti-cancer cocktail of the </a:t>
            </a:r>
            <a:r>
              <a:rPr lang="fr-FR" sz="1200" dirty="0" err="1">
                <a:solidFill>
                  <a:srgbClr val="FF0000"/>
                </a:solidFill>
                <a:latin typeface="Arial" pitchFamily="34" charset="0"/>
              </a:rPr>
              <a:t>XXI</a:t>
            </a:r>
            <a:r>
              <a:rPr lang="fr-FR" sz="1200" baseline="30000" dirty="0" err="1">
                <a:solidFill>
                  <a:srgbClr val="FF0000"/>
                </a:solidFill>
                <a:latin typeface="Arial" pitchFamily="34" charset="0"/>
                <a:cs typeface="Times New Roman" pitchFamily="18" charset="0"/>
              </a:rPr>
              <a:t>st</a:t>
            </a:r>
            <a:r>
              <a:rPr lang="fr-FR" sz="1200" dirty="0">
                <a:solidFill>
                  <a:srgbClr val="FF0000"/>
                </a:solidFill>
                <a:latin typeface="Arial" pitchFamily="34" charset="0"/>
              </a:rPr>
              <a:t> </a:t>
            </a:r>
            <a:r>
              <a:rPr lang="fr-FR" sz="1200" dirty="0" err="1">
                <a:solidFill>
                  <a:srgbClr val="FF0000"/>
                </a:solidFill>
                <a:latin typeface="Arial" pitchFamily="34" charset="0"/>
              </a:rPr>
              <a:t>century</a:t>
            </a:r>
            <a:endParaRPr lang="fr-FR" sz="1200" dirty="0">
              <a:solidFill>
                <a:srgbClr val="FF0000"/>
              </a:solidFill>
              <a:latin typeface="Arial" pitchFamily="34" charset="0"/>
            </a:endParaRPr>
          </a:p>
        </p:txBody>
      </p:sp>
      <p:sp>
        <p:nvSpPr>
          <p:cNvPr id="8" name="Text Box 4">
            <a:extLst>
              <a:ext uri="{FF2B5EF4-FFF2-40B4-BE49-F238E27FC236}">
                <a16:creationId xmlns:a16="http://schemas.microsoft.com/office/drawing/2014/main" id="{CC25E202-DA99-E1AD-64CD-61C7EC909A87}"/>
              </a:ext>
            </a:extLst>
          </p:cNvPr>
          <p:cNvSpPr txBox="1">
            <a:spLocks noChangeArrowheads="1"/>
          </p:cNvSpPr>
          <p:nvPr/>
        </p:nvSpPr>
        <p:spPr bwMode="auto">
          <a:xfrm>
            <a:off x="8943593" y="4123438"/>
            <a:ext cx="1518761" cy="215444"/>
          </a:xfrm>
          <a:prstGeom prst="rect">
            <a:avLst/>
          </a:prstGeom>
          <a:noFill/>
          <a:ln w="9525">
            <a:noFill/>
            <a:miter lim="800000"/>
            <a:headEnd/>
            <a:tailEnd/>
          </a:ln>
        </p:spPr>
        <p:txBody>
          <a:bodyPr wrap="square">
            <a:spAutoFit/>
          </a:bodyPr>
          <a:lstStyle/>
          <a:p>
            <a:pPr eaLnBrk="0" hangingPunct="0">
              <a:spcBef>
                <a:spcPct val="50000"/>
              </a:spcBef>
            </a:pPr>
            <a:r>
              <a:rPr lang="en-US" sz="800" dirty="0"/>
              <a:t>Adapted from Roy HERBST</a:t>
            </a:r>
          </a:p>
        </p:txBody>
      </p:sp>
      <p:sp>
        <p:nvSpPr>
          <p:cNvPr id="9" name="ZoneTexte 8">
            <a:extLst>
              <a:ext uri="{FF2B5EF4-FFF2-40B4-BE49-F238E27FC236}">
                <a16:creationId xmlns:a16="http://schemas.microsoft.com/office/drawing/2014/main" id="{AC034170-30F9-B39F-047F-19A7B52D492B}"/>
              </a:ext>
            </a:extLst>
          </p:cNvPr>
          <p:cNvSpPr txBox="1"/>
          <p:nvPr/>
        </p:nvSpPr>
        <p:spPr>
          <a:xfrm>
            <a:off x="8943593" y="1751467"/>
            <a:ext cx="1120820" cy="253916"/>
          </a:xfrm>
          <a:prstGeom prst="rect">
            <a:avLst/>
          </a:prstGeom>
          <a:noFill/>
        </p:spPr>
        <p:txBody>
          <a:bodyPr wrap="none" rtlCol="0">
            <a:spAutoFit/>
          </a:bodyPr>
          <a:lstStyle/>
          <a:p>
            <a:r>
              <a:rPr lang="en-GB" sz="1050" b="1" dirty="0">
                <a:solidFill>
                  <a:srgbClr val="05008D"/>
                </a:solidFill>
                <a:latin typeface="Bell MT" panose="02020503060305020303" pitchFamily="18" charset="77"/>
                <a:cs typeface="Goudy Type" panose="020F0502020204030204" pitchFamily="34" charset="0"/>
              </a:rPr>
              <a:t>Immunotherapy</a:t>
            </a:r>
          </a:p>
        </p:txBody>
      </p:sp>
      <p:pic>
        <p:nvPicPr>
          <p:cNvPr id="10" name="Image 9" descr="Une image contenant plein air, nuage, ciel, Photographie aérienne&#10;&#10;Description générée automatiquement">
            <a:extLst>
              <a:ext uri="{FF2B5EF4-FFF2-40B4-BE49-F238E27FC236}">
                <a16:creationId xmlns:a16="http://schemas.microsoft.com/office/drawing/2014/main" id="{A8A584B9-97F3-71C6-60D7-7E3FDF116456}"/>
              </a:ext>
            </a:extLst>
          </p:cNvPr>
          <p:cNvPicPr>
            <a:picLocks noChangeAspect="1"/>
          </p:cNvPicPr>
          <p:nvPr/>
        </p:nvPicPr>
        <p:blipFill>
          <a:blip r:embed="rId5"/>
          <a:stretch>
            <a:fillRect/>
          </a:stretch>
        </p:blipFill>
        <p:spPr>
          <a:xfrm>
            <a:off x="4272115" y="5723365"/>
            <a:ext cx="1956667" cy="1134635"/>
          </a:xfrm>
          <a:prstGeom prst="rect">
            <a:avLst/>
          </a:prstGeom>
        </p:spPr>
      </p:pic>
      <p:pic>
        <p:nvPicPr>
          <p:cNvPr id="12" name="Image 11" descr="Une image contenant texte, Police, logo, Graphique&#10;&#10;Description générée automatiquement">
            <a:extLst>
              <a:ext uri="{FF2B5EF4-FFF2-40B4-BE49-F238E27FC236}">
                <a16:creationId xmlns:a16="http://schemas.microsoft.com/office/drawing/2014/main" id="{E3F8B3A6-C488-3FA5-E90D-2E98E75F23E9}"/>
              </a:ext>
            </a:extLst>
          </p:cNvPr>
          <p:cNvPicPr>
            <a:picLocks noChangeAspect="1"/>
          </p:cNvPicPr>
          <p:nvPr/>
        </p:nvPicPr>
        <p:blipFill>
          <a:blip r:embed="rId6"/>
          <a:stretch>
            <a:fillRect/>
          </a:stretch>
        </p:blipFill>
        <p:spPr>
          <a:xfrm>
            <a:off x="7116308" y="4975728"/>
            <a:ext cx="1934839" cy="1019330"/>
          </a:xfrm>
          <a:prstGeom prst="rect">
            <a:avLst/>
          </a:prstGeom>
        </p:spPr>
      </p:pic>
    </p:spTree>
    <p:extLst>
      <p:ext uri="{BB962C8B-B14F-4D97-AF65-F5344CB8AC3E}">
        <p14:creationId xmlns:p14="http://schemas.microsoft.com/office/powerpoint/2010/main" val="3857665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obrigado!</a:t>
            </a:r>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3476012" y="4038600"/>
            <a:ext cx="5239976" cy="413959"/>
          </a:xfrm>
          <a:prstGeom prst="rect">
            <a:avLst/>
          </a:prstGeom>
        </p:spPr>
      </p:pic>
    </p:spTree>
    <p:extLst>
      <p:ext uri="{BB962C8B-B14F-4D97-AF65-F5344CB8AC3E}">
        <p14:creationId xmlns:p14="http://schemas.microsoft.com/office/powerpoint/2010/main" val="2347712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7A122C-B0C7-B245-8B35-A472C858DF47}"/>
              </a:ext>
            </a:extLst>
          </p:cNvPr>
          <p:cNvPicPr>
            <a:picLocks noChangeAspect="1"/>
          </p:cNvPicPr>
          <p:nvPr/>
        </p:nvPicPr>
        <p:blipFill rotWithShape="1">
          <a:blip r:embed="rId2"/>
          <a:srcRect l="14905" t="20494" r="7644" b="17778"/>
          <a:stretch/>
        </p:blipFill>
        <p:spPr>
          <a:xfrm>
            <a:off x="0" y="0"/>
            <a:ext cx="11010051" cy="5376003"/>
          </a:xfrm>
          <a:prstGeom prst="rect">
            <a:avLst/>
          </a:prstGeom>
        </p:spPr>
      </p:pic>
      <p:sp>
        <p:nvSpPr>
          <p:cNvPr id="4" name="ZoneTexte 3">
            <a:extLst>
              <a:ext uri="{FF2B5EF4-FFF2-40B4-BE49-F238E27FC236}">
                <a16:creationId xmlns:a16="http://schemas.microsoft.com/office/drawing/2014/main" id="{C609F232-94EE-504F-B6DA-310F92AFA0FF}"/>
              </a:ext>
            </a:extLst>
          </p:cNvPr>
          <p:cNvSpPr txBox="1"/>
          <p:nvPr/>
        </p:nvSpPr>
        <p:spPr>
          <a:xfrm>
            <a:off x="312015" y="197374"/>
            <a:ext cx="963725" cy="707886"/>
          </a:xfrm>
          <a:prstGeom prst="rect">
            <a:avLst/>
          </a:prstGeom>
          <a:noFill/>
        </p:spPr>
        <p:txBody>
          <a:bodyPr wrap="none" rtlCol="0">
            <a:spAutoFit/>
          </a:bodyPr>
          <a:lstStyle/>
          <a:p>
            <a:r>
              <a:rPr lang="fr-FR" sz="4000" dirty="0"/>
              <a:t>ALK</a:t>
            </a:r>
          </a:p>
        </p:txBody>
      </p:sp>
      <p:sp>
        <p:nvSpPr>
          <p:cNvPr id="5" name="Rectangle 4">
            <a:extLst>
              <a:ext uri="{FF2B5EF4-FFF2-40B4-BE49-F238E27FC236}">
                <a16:creationId xmlns:a16="http://schemas.microsoft.com/office/drawing/2014/main" id="{D9BFCD76-03F1-4245-A191-672E8D9E0FFB}"/>
              </a:ext>
            </a:extLst>
          </p:cNvPr>
          <p:cNvSpPr/>
          <p:nvPr/>
        </p:nvSpPr>
        <p:spPr>
          <a:xfrm>
            <a:off x="312015" y="6291294"/>
            <a:ext cx="2956002" cy="369332"/>
          </a:xfrm>
          <a:prstGeom prst="rect">
            <a:avLst/>
          </a:prstGeom>
        </p:spPr>
        <p:txBody>
          <a:bodyPr wrap="none">
            <a:spAutoFit/>
          </a:bodyPr>
          <a:lstStyle/>
          <a:p>
            <a:r>
              <a:rPr lang="fr-FR" altLang="fr-FR" dirty="0"/>
              <a:t>D5F3, CE-IVD Roche® </a:t>
            </a:r>
            <a:r>
              <a:rPr lang="fr-FR" altLang="fr-FR" dirty="0" err="1"/>
              <a:t>assay</a:t>
            </a:r>
            <a:endParaRPr lang="fr-FR" dirty="0"/>
          </a:p>
        </p:txBody>
      </p:sp>
      <p:sp>
        <p:nvSpPr>
          <p:cNvPr id="6" name="Rectangle 5">
            <a:extLst>
              <a:ext uri="{FF2B5EF4-FFF2-40B4-BE49-F238E27FC236}">
                <a16:creationId xmlns:a16="http://schemas.microsoft.com/office/drawing/2014/main" id="{BED76BAD-A250-4A43-8BC8-E2C628505BB4}"/>
              </a:ext>
            </a:extLst>
          </p:cNvPr>
          <p:cNvSpPr/>
          <p:nvPr/>
        </p:nvSpPr>
        <p:spPr>
          <a:xfrm>
            <a:off x="11157678" y="231591"/>
            <a:ext cx="1034322" cy="276999"/>
          </a:xfrm>
          <a:prstGeom prst="rect">
            <a:avLst/>
          </a:prstGeom>
        </p:spPr>
        <p:txBody>
          <a:bodyPr wrap="none">
            <a:spAutoFit/>
          </a:bodyPr>
          <a:lstStyle/>
          <a:p>
            <a:r>
              <a:rPr lang="fr-FR" sz="1200" dirty="0"/>
              <a:t>@CHU Rouen</a:t>
            </a:r>
          </a:p>
        </p:txBody>
      </p:sp>
      <p:pic>
        <p:nvPicPr>
          <p:cNvPr id="8" name="Image 7">
            <a:extLst>
              <a:ext uri="{FF2B5EF4-FFF2-40B4-BE49-F238E27FC236}">
                <a16:creationId xmlns:a16="http://schemas.microsoft.com/office/drawing/2014/main" id="{B25DF1DA-6383-292A-A54A-6407E894CBB7}"/>
              </a:ext>
            </a:extLst>
          </p:cNvPr>
          <p:cNvPicPr>
            <a:picLocks noChangeAspect="1"/>
          </p:cNvPicPr>
          <p:nvPr/>
        </p:nvPicPr>
        <p:blipFill rotWithShape="1">
          <a:blip r:embed="rId3"/>
          <a:srcRect l="20199" r="11728"/>
          <a:stretch/>
        </p:blipFill>
        <p:spPr>
          <a:xfrm>
            <a:off x="8908956" y="3903260"/>
            <a:ext cx="3283044" cy="2954740"/>
          </a:xfrm>
          <a:prstGeom prst="rect">
            <a:avLst/>
          </a:prstGeom>
        </p:spPr>
      </p:pic>
    </p:spTree>
    <p:extLst>
      <p:ext uri="{BB962C8B-B14F-4D97-AF65-F5344CB8AC3E}">
        <p14:creationId xmlns:p14="http://schemas.microsoft.com/office/powerpoint/2010/main" val="1338456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B09AAFE-0FD1-D14D-90B7-AA69C0ED36D4}"/>
              </a:ext>
            </a:extLst>
          </p:cNvPr>
          <p:cNvSpPr txBox="1"/>
          <p:nvPr/>
        </p:nvSpPr>
        <p:spPr>
          <a:xfrm>
            <a:off x="258810" y="1584531"/>
            <a:ext cx="2932065" cy="3477875"/>
          </a:xfrm>
          <a:prstGeom prst="rect">
            <a:avLst/>
          </a:prstGeom>
          <a:noFill/>
        </p:spPr>
        <p:txBody>
          <a:bodyPr wrap="square" rtlCol="0">
            <a:spAutoFit/>
          </a:bodyPr>
          <a:lstStyle/>
          <a:p>
            <a:r>
              <a:rPr lang="fr-FR" sz="2000" b="1" dirty="0">
                <a:solidFill>
                  <a:srgbClr val="0432FF"/>
                </a:solidFill>
                <a:latin typeface="Calibri" panose="020F0502020204030204" pitchFamily="34" charset="0"/>
                <a:cs typeface="Calibri" panose="020F0502020204030204" pitchFamily="34" charset="0"/>
              </a:rPr>
              <a:t>FISH</a:t>
            </a:r>
          </a:p>
          <a:p>
            <a:endParaRPr lang="fr-FR" sz="2000" dirty="0">
              <a:latin typeface="Calibri" panose="020F0502020204030204" pitchFamily="34" charset="0"/>
              <a:cs typeface="Calibri" panose="020F0502020204030204" pitchFamily="34" charset="0"/>
            </a:endParaRPr>
          </a:p>
          <a:p>
            <a:r>
              <a:rPr lang="fr-FR" sz="2000" dirty="0">
                <a:latin typeface="Calibri" panose="020F0502020204030204" pitchFamily="34" charset="0"/>
                <a:cs typeface="Calibri" panose="020F0502020204030204" pitchFamily="34" charset="0"/>
              </a:rPr>
              <a:t>Absence of ALK </a:t>
            </a:r>
            <a:r>
              <a:rPr lang="fr-FR" sz="2000" dirty="0" err="1">
                <a:latin typeface="Calibri" panose="020F0502020204030204" pitchFamily="34" charset="0"/>
                <a:cs typeface="Calibri" panose="020F0502020204030204" pitchFamily="34" charset="0"/>
              </a:rPr>
              <a:t>rearrangement</a:t>
            </a:r>
            <a:r>
              <a:rPr lang="fr-FR" sz="2000" dirty="0">
                <a:latin typeface="Calibri" panose="020F0502020204030204" pitchFamily="34" charset="0"/>
                <a:cs typeface="Calibri" panose="020F0502020204030204" pitchFamily="34" charset="0"/>
              </a:rPr>
              <a:t> in </a:t>
            </a:r>
            <a:r>
              <a:rPr lang="fr-FR" sz="2000" dirty="0" err="1">
                <a:latin typeface="Calibri" panose="020F0502020204030204" pitchFamily="34" charset="0"/>
                <a:cs typeface="Calibri" panose="020F0502020204030204" pitchFamily="34" charset="0"/>
              </a:rPr>
              <a:t>cells</a:t>
            </a:r>
            <a:r>
              <a:rPr lang="fr-FR" sz="2000" dirty="0">
                <a:latin typeface="Calibri" panose="020F0502020204030204" pitchFamily="34" charset="0"/>
                <a:cs typeface="Calibri" panose="020F0502020204030204" pitchFamily="34" charset="0"/>
              </a:rPr>
              <a:t> </a:t>
            </a:r>
            <a:r>
              <a:rPr lang="fr-FR" sz="2000" dirty="0" err="1">
                <a:latin typeface="Calibri" panose="020F0502020204030204" pitchFamily="34" charset="0"/>
                <a:cs typeface="Calibri" panose="020F0502020204030204" pitchFamily="34" charset="0"/>
              </a:rPr>
              <a:t>analysed</a:t>
            </a:r>
            <a:r>
              <a:rPr lang="fr-FR" sz="2000" dirty="0">
                <a:latin typeface="Calibri" panose="020F0502020204030204" pitchFamily="34" charset="0"/>
                <a:cs typeface="Calibri" panose="020F0502020204030204" pitchFamily="34" charset="0"/>
              </a:rPr>
              <a:t> by FISH (</a:t>
            </a:r>
            <a:r>
              <a:rPr lang="fr-FR" sz="2000" dirty="0" err="1">
                <a:latin typeface="Calibri" panose="020F0502020204030204" pitchFamily="34" charset="0"/>
                <a:cs typeface="Calibri" panose="020F0502020204030204" pitchFamily="34" charset="0"/>
              </a:rPr>
              <a:t>analysis</a:t>
            </a:r>
            <a:r>
              <a:rPr lang="fr-FR" sz="2000" dirty="0">
                <a:latin typeface="Calibri" panose="020F0502020204030204" pitchFamily="34" charset="0"/>
                <a:cs typeface="Calibri" panose="020F0502020204030204" pitchFamily="34" charset="0"/>
              </a:rPr>
              <a:t> of 50 </a:t>
            </a:r>
            <a:r>
              <a:rPr lang="fr-FR" sz="2000" dirty="0" err="1">
                <a:latin typeface="Calibri" panose="020F0502020204030204" pitchFamily="34" charset="0"/>
                <a:cs typeface="Calibri" panose="020F0502020204030204" pitchFamily="34" charset="0"/>
              </a:rPr>
              <a:t>cells</a:t>
            </a:r>
            <a:r>
              <a:rPr lang="fr-FR" sz="2000" dirty="0">
                <a:latin typeface="Calibri" panose="020F0502020204030204" pitchFamily="34" charset="0"/>
                <a:cs typeface="Calibri" panose="020F0502020204030204" pitchFamily="34" charset="0"/>
              </a:rPr>
              <a:t>)</a:t>
            </a:r>
          </a:p>
          <a:p>
            <a:endParaRPr lang="fr-FR" sz="2000" dirty="0">
              <a:latin typeface="Calibri" panose="020F0502020204030204" pitchFamily="34" charset="0"/>
              <a:cs typeface="Calibri" panose="020F0502020204030204" pitchFamily="34" charset="0"/>
            </a:endParaRPr>
          </a:p>
          <a:p>
            <a:r>
              <a:rPr lang="fr-FR" sz="2000" dirty="0">
                <a:latin typeface="Calibri" panose="020F0502020204030204" pitchFamily="34" charset="0"/>
                <a:cs typeface="Calibri" panose="020F0502020204030204" pitchFamily="34" charset="0"/>
              </a:rPr>
              <a:t>NUC ISH (ALK x 2) [50] </a:t>
            </a:r>
            <a:r>
              <a:rPr lang="fr-FR" sz="2000" dirty="0" err="1">
                <a:latin typeface="Calibri" panose="020F0502020204030204" pitchFamily="34" charset="0"/>
                <a:cs typeface="Calibri" panose="020F0502020204030204" pitchFamily="34" charset="0"/>
              </a:rPr>
              <a:t>according</a:t>
            </a:r>
            <a:r>
              <a:rPr lang="fr-FR" sz="2000" dirty="0">
                <a:latin typeface="Calibri" panose="020F0502020204030204" pitchFamily="34" charset="0"/>
                <a:cs typeface="Calibri" panose="020F0502020204030204" pitchFamily="34" charset="0"/>
              </a:rPr>
              <a:t> to ISCN 2009</a:t>
            </a:r>
          </a:p>
          <a:p>
            <a:endParaRPr lang="fr-FR" sz="2000" dirty="0"/>
          </a:p>
          <a:p>
            <a:endParaRPr lang="fr-FR" sz="2000" dirty="0"/>
          </a:p>
        </p:txBody>
      </p:sp>
      <p:pic>
        <p:nvPicPr>
          <p:cNvPr id="4" name="Image 3">
            <a:extLst>
              <a:ext uri="{FF2B5EF4-FFF2-40B4-BE49-F238E27FC236}">
                <a16:creationId xmlns:a16="http://schemas.microsoft.com/office/drawing/2014/main" id="{2331A497-B6F0-D143-8E3D-6B4CDF2F754A}"/>
              </a:ext>
            </a:extLst>
          </p:cNvPr>
          <p:cNvPicPr>
            <a:picLocks noChangeAspect="1"/>
          </p:cNvPicPr>
          <p:nvPr/>
        </p:nvPicPr>
        <p:blipFill>
          <a:blip r:embed="rId2"/>
          <a:stretch>
            <a:fillRect/>
          </a:stretch>
        </p:blipFill>
        <p:spPr>
          <a:xfrm>
            <a:off x="3190875" y="0"/>
            <a:ext cx="9001125" cy="6858000"/>
          </a:xfrm>
          <a:prstGeom prst="rect">
            <a:avLst/>
          </a:prstGeom>
        </p:spPr>
      </p:pic>
    </p:spTree>
    <p:extLst>
      <p:ext uri="{BB962C8B-B14F-4D97-AF65-F5344CB8AC3E}">
        <p14:creationId xmlns:p14="http://schemas.microsoft.com/office/powerpoint/2010/main" val="249619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037B10-110E-5C46-98EB-6861E892378D}"/>
              </a:ext>
            </a:extLst>
          </p:cNvPr>
          <p:cNvSpPr>
            <a:spLocks noGrp="1"/>
          </p:cNvSpPr>
          <p:nvPr>
            <p:ph type="title"/>
          </p:nvPr>
        </p:nvSpPr>
        <p:spPr>
          <a:xfrm>
            <a:off x="568712" y="169606"/>
            <a:ext cx="3122342" cy="1012424"/>
          </a:xfrm>
        </p:spPr>
        <p:txBody>
          <a:bodyPr>
            <a:normAutofit/>
          </a:bodyPr>
          <a:lstStyle/>
          <a:p>
            <a:r>
              <a:rPr lang="fr-FR" dirty="0" err="1">
                <a:solidFill>
                  <a:srgbClr val="0432FF"/>
                </a:solidFill>
              </a:rPr>
              <a:t>Results</a:t>
            </a:r>
            <a:r>
              <a:rPr lang="fr-FR" dirty="0">
                <a:solidFill>
                  <a:srgbClr val="0432FF"/>
                </a:solidFill>
              </a:rPr>
              <a:t> NGS</a:t>
            </a:r>
          </a:p>
        </p:txBody>
      </p:sp>
      <p:sp>
        <p:nvSpPr>
          <p:cNvPr id="3" name="Espace réservé du contenu 2">
            <a:extLst>
              <a:ext uri="{FF2B5EF4-FFF2-40B4-BE49-F238E27FC236}">
                <a16:creationId xmlns:a16="http://schemas.microsoft.com/office/drawing/2014/main" id="{8CA0A421-3CEC-C844-A4FD-8ED1F45C18E2}"/>
              </a:ext>
            </a:extLst>
          </p:cNvPr>
          <p:cNvSpPr>
            <a:spLocks noGrp="1"/>
          </p:cNvSpPr>
          <p:nvPr>
            <p:ph idx="1"/>
          </p:nvPr>
        </p:nvSpPr>
        <p:spPr>
          <a:xfrm>
            <a:off x="782444" y="1182030"/>
            <a:ext cx="10627111" cy="1325563"/>
          </a:xfrm>
        </p:spPr>
        <p:txBody>
          <a:bodyPr>
            <a:normAutofit fontScale="92500"/>
          </a:bodyPr>
          <a:lstStyle/>
          <a:p>
            <a:pPr marL="0" indent="0">
              <a:buNone/>
            </a:pPr>
            <a:r>
              <a:rPr lang="fr-FR" sz="2400" dirty="0"/>
              <a:t>DNA NGS (</a:t>
            </a:r>
            <a:r>
              <a:rPr lang="fr-FR" sz="2400" dirty="0" err="1"/>
              <a:t>Multiplicom</a:t>
            </a:r>
            <a:r>
              <a:rPr lang="fr-FR" sz="2400" dirty="0"/>
              <a:t>®): no EGFR KRAS BRAF HER2 mutation </a:t>
            </a:r>
          </a:p>
          <a:p>
            <a:pPr marL="0" indent="0">
              <a:buNone/>
            </a:pPr>
            <a:endParaRPr lang="fr-FR" sz="2400" dirty="0"/>
          </a:p>
          <a:p>
            <a:pPr marL="0" indent="0">
              <a:buNone/>
            </a:pPr>
            <a:r>
              <a:rPr lang="fr-FR" sz="2400" dirty="0"/>
              <a:t>RNA NGS (Archer® </a:t>
            </a:r>
            <a:r>
              <a:rPr lang="fr-FR" sz="2400" dirty="0" err="1"/>
              <a:t>FusionPlex</a:t>
            </a:r>
            <a:r>
              <a:rPr lang="fr-FR" sz="2400" dirty="0"/>
              <a:t> </a:t>
            </a:r>
            <a:r>
              <a:rPr lang="fr-FR" sz="2400" dirty="0" err="1"/>
              <a:t>lung</a:t>
            </a:r>
            <a:r>
              <a:rPr lang="fr-FR" sz="2400" dirty="0"/>
              <a:t>): fusion </a:t>
            </a:r>
            <a:r>
              <a:rPr lang="fr-FR" sz="2400" dirty="0" err="1"/>
              <a:t>between</a:t>
            </a:r>
            <a:r>
              <a:rPr lang="fr-FR" sz="2400" dirty="0"/>
              <a:t> exon 2 of ALK and exon 13 of EML4</a:t>
            </a:r>
          </a:p>
          <a:p>
            <a:pPr marL="0" indent="0">
              <a:buNone/>
            </a:pPr>
            <a:endParaRPr lang="fr-FR" sz="38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2100" dirty="0"/>
          </a:p>
          <a:p>
            <a:pPr marL="0" indent="0">
              <a:buNone/>
            </a:pPr>
            <a:endParaRPr lang="fr-FR" sz="2900" dirty="0"/>
          </a:p>
          <a:p>
            <a:pPr marL="0" indent="0">
              <a:buNone/>
            </a:pPr>
            <a:endParaRPr lang="fr-FR" sz="800" dirty="0"/>
          </a:p>
          <a:p>
            <a:pPr marL="0" indent="0">
              <a:buNone/>
            </a:pPr>
            <a:endParaRPr lang="fr-FR" sz="800" dirty="0"/>
          </a:p>
        </p:txBody>
      </p:sp>
      <p:pic>
        <p:nvPicPr>
          <p:cNvPr id="4" name="Picture 4">
            <a:extLst>
              <a:ext uri="{FF2B5EF4-FFF2-40B4-BE49-F238E27FC236}">
                <a16:creationId xmlns:a16="http://schemas.microsoft.com/office/drawing/2014/main" id="{B70B3DF9-0DC6-F44C-BC2D-E96A795B68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65" t="20832" r="63882" b="40766"/>
          <a:stretch/>
        </p:blipFill>
        <p:spPr bwMode="auto">
          <a:xfrm>
            <a:off x="1514968" y="2720419"/>
            <a:ext cx="8387931" cy="2955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3B4CFC5F-C7DD-6044-B428-67D96CB5B8AC}"/>
              </a:ext>
            </a:extLst>
          </p:cNvPr>
          <p:cNvSpPr txBox="1"/>
          <p:nvPr/>
        </p:nvSpPr>
        <p:spPr>
          <a:xfrm>
            <a:off x="875371" y="5857397"/>
            <a:ext cx="11000677" cy="830997"/>
          </a:xfrm>
          <a:prstGeom prst="rect">
            <a:avLst/>
          </a:prstGeom>
          <a:noFill/>
        </p:spPr>
        <p:txBody>
          <a:bodyPr wrap="square">
            <a:spAutoFit/>
          </a:bodyPr>
          <a:lstStyle/>
          <a:p>
            <a:r>
              <a:rPr lang="fr-FR" sz="2400" dirty="0"/>
              <a:t>This translocation </a:t>
            </a:r>
            <a:r>
              <a:rPr lang="fr-FR" sz="2400" dirty="0" err="1"/>
              <a:t>is</a:t>
            </a:r>
            <a:r>
              <a:rPr lang="fr-FR" sz="2400" dirty="0"/>
              <a:t> not visible by FISH: the ALK </a:t>
            </a:r>
            <a:r>
              <a:rPr lang="fr-FR" sz="2400" dirty="0" err="1"/>
              <a:t>breakpoint</a:t>
            </a:r>
            <a:r>
              <a:rPr lang="fr-FR" sz="2400" dirty="0"/>
              <a:t> </a:t>
            </a:r>
            <a:r>
              <a:rPr lang="fr-FR" sz="2400" dirty="0" err="1"/>
              <a:t>is</a:t>
            </a:r>
            <a:r>
              <a:rPr lang="fr-FR" sz="2400" dirty="0"/>
              <a:t> </a:t>
            </a:r>
            <a:r>
              <a:rPr lang="fr-FR" sz="2400" dirty="0" err="1"/>
              <a:t>most</a:t>
            </a:r>
            <a:r>
              <a:rPr lang="fr-FR" sz="2400" dirty="0"/>
              <a:t> </a:t>
            </a:r>
            <a:r>
              <a:rPr lang="fr-FR" sz="2400" dirty="0" err="1"/>
              <a:t>often</a:t>
            </a:r>
            <a:r>
              <a:rPr lang="fr-FR" sz="2400" dirty="0"/>
              <a:t> </a:t>
            </a:r>
            <a:r>
              <a:rPr lang="fr-FR" sz="2400" dirty="0" err="1"/>
              <a:t>located</a:t>
            </a:r>
            <a:r>
              <a:rPr lang="fr-FR" sz="2400" dirty="0"/>
              <a:t> in intron 19</a:t>
            </a:r>
          </a:p>
        </p:txBody>
      </p:sp>
    </p:spTree>
    <p:extLst>
      <p:ext uri="{BB962C8B-B14F-4D97-AF65-F5344CB8AC3E}">
        <p14:creationId xmlns:p14="http://schemas.microsoft.com/office/powerpoint/2010/main" val="1362565091"/>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a:solidFill>
                  <a:srgbClr val="0432FF"/>
                </a:solidFill>
              </a:rPr>
              <a:t>Why do we test NSCLC?</a:t>
            </a:r>
          </a:p>
        </p:txBody>
      </p:sp>
      <p:sp>
        <p:nvSpPr>
          <p:cNvPr id="3" name="Espace réservé du texte 2">
            <a:extLst>
              <a:ext uri="{FF2B5EF4-FFF2-40B4-BE49-F238E27FC236}">
                <a16:creationId xmlns:a16="http://schemas.microsoft.com/office/drawing/2014/main" id="{B0889991-D3C1-64DF-9D97-EF6219A33648}"/>
              </a:ext>
            </a:extLst>
          </p:cNvPr>
          <p:cNvSpPr>
            <a:spLocks noGrp="1"/>
          </p:cNvSpPr>
          <p:nvPr>
            <p:ph type="body" idx="1"/>
          </p:nvPr>
        </p:nvSpPr>
        <p:spPr/>
        <p:txBody>
          <a:bodyPr/>
          <a:lstStyle/>
          <a:p>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Molecular pathology applied to lung </a:t>
            </a:r>
            <a:r>
              <a:rPr lang="en-US" sz="2400" kern="100" dirty="0" err="1">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tumours</a:t>
            </a:r>
            <a:r>
              <a:rPr lang="en-US" sz="2400" kern="100" dirty="0">
                <a:solidFill>
                  <a:schemeClr val="bg1">
                    <a:lumMod val="65000"/>
                  </a:schemeClr>
                </a:solidFill>
                <a:effectLst/>
                <a:latin typeface="Calibri" panose="020F0502020204030204" pitchFamily="34" charset="0"/>
                <a:ea typeface="Times New Roman" panose="02020603050405020304" pitchFamily="18" charset="0"/>
                <a:cs typeface="Times New Roman" panose="02020603050405020304" pitchFamily="18" charset="0"/>
              </a:rPr>
              <a:t>: the experience of a European university hospital</a:t>
            </a:r>
            <a:endParaRPr lang="en-GB" noProof="0" dirty="0">
              <a:solidFill>
                <a:schemeClr val="bg1">
                  <a:lumMod val="65000"/>
                </a:schemeClr>
              </a:solidFill>
            </a:endParaRP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pic>
        <p:nvPicPr>
          <p:cNvPr id="5" name="Imagem 6">
            <a:extLst>
              <a:ext uri="{FF2B5EF4-FFF2-40B4-BE49-F238E27FC236}">
                <a16:creationId xmlns:a16="http://schemas.microsoft.com/office/drawing/2014/main" id="{058CA644-11BE-6EDB-E0FD-53837C9DB41A}"/>
              </a:ext>
            </a:extLst>
          </p:cNvPr>
          <p:cNvPicPr>
            <a:picLocks noChangeAspect="1"/>
          </p:cNvPicPr>
          <p:nvPr>
            <p:custDataLst>
              <p:custData r:id="rId2"/>
            </p:custDataLst>
          </p:nvPr>
        </p:nvPicPr>
        <p:blipFill>
          <a:blip r:embed="rId5" cstate="print">
            <a:extLst>
              <a:ext uri="{28A0092B-C50C-407E-A947-70E740481C1C}">
                <a14:useLocalDpi xmlns:a14="http://schemas.microsoft.com/office/drawing/2010/main" val="0"/>
              </a:ext>
            </a:extLst>
          </a:blip>
          <a:stretch>
            <a:fillRect/>
          </a:stretch>
        </p:blipFill>
        <p:spPr>
          <a:xfrm>
            <a:off x="7084172" y="142499"/>
            <a:ext cx="4889463" cy="1251702"/>
          </a:xfrm>
          <a:prstGeom prst="rect">
            <a:avLst/>
          </a:prstGeom>
        </p:spPr>
      </p:pic>
    </p:spTree>
    <p:extLst>
      <p:ext uri="{BB962C8B-B14F-4D97-AF65-F5344CB8AC3E}">
        <p14:creationId xmlns:p14="http://schemas.microsoft.com/office/powerpoint/2010/main" val="191502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491BA8-83F8-99EE-5B95-407414157162}"/>
              </a:ext>
            </a:extLst>
          </p:cNvPr>
          <p:cNvSpPr>
            <a:spLocks noGrp="1"/>
          </p:cNvSpPr>
          <p:nvPr>
            <p:ph type="title"/>
          </p:nvPr>
        </p:nvSpPr>
        <p:spPr>
          <a:xfrm>
            <a:off x="449580" y="18404"/>
            <a:ext cx="11292840" cy="1325563"/>
          </a:xfrm>
        </p:spPr>
        <p:txBody>
          <a:bodyPr>
            <a:normAutofit/>
          </a:bodyPr>
          <a:lstStyle/>
          <a:p>
            <a:r>
              <a:rPr lang="en-GB" noProof="0" dirty="0">
                <a:solidFill>
                  <a:srgbClr val="0432FF"/>
                </a:solidFill>
              </a:rPr>
              <a:t>NSCLC: the prototype of personalized medicine</a:t>
            </a:r>
          </a:p>
        </p:txBody>
      </p:sp>
      <p:sp>
        <p:nvSpPr>
          <p:cNvPr id="3" name="Espace réservé du contenu 2">
            <a:extLst>
              <a:ext uri="{FF2B5EF4-FFF2-40B4-BE49-F238E27FC236}">
                <a16:creationId xmlns:a16="http://schemas.microsoft.com/office/drawing/2014/main" id="{D1869A97-58F4-F69E-EE23-979114C6D10B}"/>
              </a:ext>
            </a:extLst>
          </p:cNvPr>
          <p:cNvSpPr>
            <a:spLocks noGrp="1"/>
          </p:cNvSpPr>
          <p:nvPr>
            <p:ph idx="1"/>
          </p:nvPr>
        </p:nvSpPr>
        <p:spPr>
          <a:xfrm>
            <a:off x="142937" y="1127748"/>
            <a:ext cx="7388296" cy="4847272"/>
          </a:xfrm>
        </p:spPr>
        <p:txBody>
          <a:bodyPr>
            <a:normAutofit/>
          </a:bodyPr>
          <a:lstStyle/>
          <a:p>
            <a:pPr marL="0" indent="0">
              <a:buNone/>
            </a:pPr>
            <a:r>
              <a:rPr lang="en-GB" sz="2400" noProof="0" dirty="0"/>
              <a:t>Over the past two decades, NSCLC has evolved into a </a:t>
            </a:r>
            <a:r>
              <a:rPr lang="en-GB" sz="2400" noProof="0" dirty="0">
                <a:solidFill>
                  <a:srgbClr val="0432FF"/>
                </a:solidFill>
              </a:rPr>
              <a:t>highly segmented indication defined by </a:t>
            </a:r>
            <a:r>
              <a:rPr lang="en-GB" sz="2400" b="1" noProof="0" dirty="0">
                <a:solidFill>
                  <a:srgbClr val="0432FF"/>
                </a:solidFill>
              </a:rPr>
              <a:t>tumour histology </a:t>
            </a:r>
            <a:r>
              <a:rPr lang="en-GB" sz="2400" noProof="0" dirty="0">
                <a:solidFill>
                  <a:srgbClr val="0432FF"/>
                </a:solidFill>
              </a:rPr>
              <a:t>and </a:t>
            </a:r>
            <a:r>
              <a:rPr lang="en-GB" sz="2400" b="1" noProof="0" dirty="0">
                <a:solidFill>
                  <a:srgbClr val="0432FF"/>
                </a:solidFill>
              </a:rPr>
              <a:t>molecular aberrations</a:t>
            </a:r>
          </a:p>
          <a:p>
            <a:pPr marL="0" indent="0">
              <a:buNone/>
            </a:pPr>
            <a:endParaRPr lang="en-GB" sz="2400" noProof="0" dirty="0"/>
          </a:p>
          <a:p>
            <a:pPr marL="0" indent="0">
              <a:buNone/>
            </a:pPr>
            <a:r>
              <a:rPr lang="en-GB" sz="2400" noProof="0" dirty="0"/>
              <a:t>NSCLC is at the forefront of </a:t>
            </a:r>
            <a:r>
              <a:rPr lang="en-GB" sz="2400" noProof="0" dirty="0">
                <a:solidFill>
                  <a:srgbClr val="0432FF"/>
                </a:solidFill>
              </a:rPr>
              <a:t>personalized medicine </a:t>
            </a:r>
            <a:r>
              <a:rPr lang="en-GB" sz="2400" noProof="0" dirty="0"/>
              <a:t>in oncology with an ever-increasing number of biomarker-driven therapies designed to treat tumours with driver mutations</a:t>
            </a:r>
          </a:p>
          <a:p>
            <a:pPr marL="0" indent="0">
              <a:buNone/>
            </a:pPr>
            <a:endParaRPr lang="en-GB" sz="2400" dirty="0"/>
          </a:p>
          <a:p>
            <a:pPr marL="0" indent="0">
              <a:buNone/>
            </a:pPr>
            <a:r>
              <a:rPr lang="en-GB" sz="2400" noProof="0" dirty="0"/>
              <a:t>In addition, </a:t>
            </a:r>
            <a:r>
              <a:rPr lang="en-GB" sz="2400" noProof="0" dirty="0">
                <a:solidFill>
                  <a:srgbClr val="0432FF"/>
                </a:solidFill>
              </a:rPr>
              <a:t>immune checkpoint inhibitors (ICIs) </a:t>
            </a:r>
            <a:r>
              <a:rPr lang="en-GB" sz="2400" noProof="0" dirty="0"/>
              <a:t>have profoundly reshaped the treatment algorithm</a:t>
            </a:r>
          </a:p>
        </p:txBody>
      </p:sp>
      <p:pic>
        <p:nvPicPr>
          <p:cNvPr id="4" name="Image 3">
            <a:extLst>
              <a:ext uri="{FF2B5EF4-FFF2-40B4-BE49-F238E27FC236}">
                <a16:creationId xmlns:a16="http://schemas.microsoft.com/office/drawing/2014/main" id="{43A983EF-0A26-EF60-EA6A-56E098D72BFD}"/>
              </a:ext>
            </a:extLst>
          </p:cNvPr>
          <p:cNvPicPr>
            <a:picLocks noChangeAspect="1"/>
          </p:cNvPicPr>
          <p:nvPr/>
        </p:nvPicPr>
        <p:blipFill>
          <a:blip r:embed="rId3"/>
          <a:stretch>
            <a:fillRect/>
          </a:stretch>
        </p:blipFill>
        <p:spPr>
          <a:xfrm>
            <a:off x="8098256" y="1501419"/>
            <a:ext cx="3813048" cy="4178947"/>
          </a:xfrm>
          <a:prstGeom prst="rect">
            <a:avLst/>
          </a:prstGeom>
        </p:spPr>
      </p:pic>
      <p:sp>
        <p:nvSpPr>
          <p:cNvPr id="5" name="Ellipse 4">
            <a:extLst>
              <a:ext uri="{FF2B5EF4-FFF2-40B4-BE49-F238E27FC236}">
                <a16:creationId xmlns:a16="http://schemas.microsoft.com/office/drawing/2014/main" id="{51EE25B7-0E0B-5AF1-9C7D-FFF00B611549}"/>
              </a:ext>
            </a:extLst>
          </p:cNvPr>
          <p:cNvSpPr/>
          <p:nvPr/>
        </p:nvSpPr>
        <p:spPr>
          <a:xfrm>
            <a:off x="8929204" y="1608852"/>
            <a:ext cx="466580" cy="540012"/>
          </a:xfrm>
          <a:prstGeom prst="ellipse">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a:extLst>
              <a:ext uri="{FF2B5EF4-FFF2-40B4-BE49-F238E27FC236}">
                <a16:creationId xmlns:a16="http://schemas.microsoft.com/office/drawing/2014/main" id="{12E2EB51-0714-58AA-5C47-CA733EB08B4A}"/>
              </a:ext>
            </a:extLst>
          </p:cNvPr>
          <p:cNvSpPr/>
          <p:nvPr/>
        </p:nvSpPr>
        <p:spPr>
          <a:xfrm>
            <a:off x="10857999" y="1607643"/>
            <a:ext cx="466580" cy="540012"/>
          </a:xfrm>
          <a:prstGeom prst="ellipse">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49B86B82-F691-8F8D-D2E1-19C1CD921203}"/>
              </a:ext>
            </a:extLst>
          </p:cNvPr>
          <p:cNvSpPr txBox="1"/>
          <p:nvPr/>
        </p:nvSpPr>
        <p:spPr>
          <a:xfrm>
            <a:off x="9395784" y="1127748"/>
            <a:ext cx="1411111" cy="369332"/>
          </a:xfrm>
          <a:prstGeom prst="rect">
            <a:avLst/>
          </a:prstGeom>
          <a:solidFill>
            <a:schemeClr val="bg1"/>
          </a:solidFill>
          <a:ln w="28575">
            <a:solidFill>
              <a:srgbClr val="0432FF"/>
            </a:solidFill>
          </a:ln>
        </p:spPr>
        <p:txBody>
          <a:bodyPr wrap="square" rtlCol="0">
            <a:spAutoFit/>
          </a:bodyPr>
          <a:lstStyle/>
          <a:p>
            <a:r>
              <a:rPr lang="fr-FR" dirty="0">
                <a:solidFill>
                  <a:srgbClr val="0432FF"/>
                </a:solidFill>
              </a:rPr>
              <a:t>US Billion $</a:t>
            </a:r>
          </a:p>
        </p:txBody>
      </p:sp>
      <p:pic>
        <p:nvPicPr>
          <p:cNvPr id="8" name="Image 7">
            <a:extLst>
              <a:ext uri="{FF2B5EF4-FFF2-40B4-BE49-F238E27FC236}">
                <a16:creationId xmlns:a16="http://schemas.microsoft.com/office/drawing/2014/main" id="{700C47C1-829A-A160-1609-93E527F5E58C}"/>
              </a:ext>
            </a:extLst>
          </p:cNvPr>
          <p:cNvPicPr>
            <a:picLocks noChangeAspect="1"/>
          </p:cNvPicPr>
          <p:nvPr/>
        </p:nvPicPr>
        <p:blipFill rotWithShape="1">
          <a:blip r:embed="rId4"/>
          <a:srcRect b="25896"/>
          <a:stretch/>
        </p:blipFill>
        <p:spPr>
          <a:xfrm>
            <a:off x="8202608" y="5907542"/>
            <a:ext cx="3604343" cy="760737"/>
          </a:xfrm>
          <a:prstGeom prst="rect">
            <a:avLst/>
          </a:prstGeom>
        </p:spPr>
      </p:pic>
      <p:sp>
        <p:nvSpPr>
          <p:cNvPr id="9" name="ZoneTexte 8">
            <a:extLst>
              <a:ext uri="{FF2B5EF4-FFF2-40B4-BE49-F238E27FC236}">
                <a16:creationId xmlns:a16="http://schemas.microsoft.com/office/drawing/2014/main" id="{3E1938A9-1F49-22F1-746B-86830B8DD964}"/>
              </a:ext>
            </a:extLst>
          </p:cNvPr>
          <p:cNvSpPr txBox="1"/>
          <p:nvPr/>
        </p:nvSpPr>
        <p:spPr>
          <a:xfrm>
            <a:off x="385049" y="5467188"/>
            <a:ext cx="7388296" cy="1200329"/>
          </a:xfrm>
          <a:prstGeom prst="rect">
            <a:avLst/>
          </a:prstGeom>
          <a:noFill/>
          <a:ln w="38100">
            <a:solidFill>
              <a:srgbClr val="0432FF"/>
            </a:solidFill>
          </a:ln>
        </p:spPr>
        <p:txBody>
          <a:bodyPr wrap="square">
            <a:spAutoFit/>
          </a:bodyPr>
          <a:lstStyle/>
          <a:p>
            <a:pPr marL="0" indent="0" algn="just">
              <a:buNone/>
            </a:pPr>
            <a:r>
              <a:rPr lang="fr-FR" sz="2400" b="1" dirty="0" err="1">
                <a:solidFill>
                  <a:srgbClr val="0432FF"/>
                </a:solidFill>
              </a:rPr>
              <a:t>Molecular</a:t>
            </a:r>
            <a:r>
              <a:rPr lang="fr-FR" sz="2400" b="1" dirty="0">
                <a:solidFill>
                  <a:srgbClr val="0432FF"/>
                </a:solidFill>
              </a:rPr>
              <a:t> </a:t>
            </a:r>
            <a:r>
              <a:rPr lang="fr-FR" sz="2400" b="1" dirty="0" err="1">
                <a:solidFill>
                  <a:srgbClr val="0432FF"/>
                </a:solidFill>
              </a:rPr>
              <a:t>testing</a:t>
            </a:r>
            <a:r>
              <a:rPr lang="fr-FR" sz="2400" b="1" dirty="0">
                <a:solidFill>
                  <a:srgbClr val="0432FF"/>
                </a:solidFill>
              </a:rPr>
              <a:t> </a:t>
            </a:r>
            <a:r>
              <a:rPr lang="fr-FR" sz="2400" dirty="0"/>
              <a:t>for </a:t>
            </a:r>
            <a:r>
              <a:rPr lang="fr-FR" sz="2400" dirty="0" err="1"/>
              <a:t>predictive</a:t>
            </a:r>
            <a:r>
              <a:rPr lang="fr-FR" sz="2400" dirty="0"/>
              <a:t> markers and </a:t>
            </a:r>
            <a:r>
              <a:rPr lang="fr-FR" sz="2400" b="1" dirty="0">
                <a:solidFill>
                  <a:srgbClr val="0432FF"/>
                </a:solidFill>
              </a:rPr>
              <a:t>PDL1 </a:t>
            </a:r>
            <a:r>
              <a:rPr lang="fr-FR" sz="2400" b="1" dirty="0" err="1">
                <a:solidFill>
                  <a:srgbClr val="0432FF"/>
                </a:solidFill>
              </a:rPr>
              <a:t>protein</a:t>
            </a:r>
            <a:r>
              <a:rPr lang="fr-FR" sz="2400" b="1" dirty="0">
                <a:solidFill>
                  <a:srgbClr val="0432FF"/>
                </a:solidFill>
              </a:rPr>
              <a:t> expression </a:t>
            </a:r>
            <a:r>
              <a:rPr lang="fr-FR" sz="2400" dirty="0" err="1"/>
              <a:t>analysis</a:t>
            </a:r>
            <a:r>
              <a:rPr lang="fr-FR" sz="2400" dirty="0"/>
              <a:t> are </a:t>
            </a:r>
            <a:r>
              <a:rPr lang="fr-FR" sz="2400" dirty="0" err="1"/>
              <a:t>therefore</a:t>
            </a:r>
            <a:r>
              <a:rPr lang="fr-FR" sz="2400" dirty="0"/>
              <a:t> crucial to guide </a:t>
            </a:r>
            <a:r>
              <a:rPr lang="fr-FR" sz="2400" dirty="0" err="1"/>
              <a:t>treatment</a:t>
            </a:r>
            <a:r>
              <a:rPr lang="fr-FR" sz="2400" dirty="0"/>
              <a:t> </a:t>
            </a:r>
            <a:r>
              <a:rPr lang="fr-FR" sz="2400" dirty="0" err="1"/>
              <a:t>decisions</a:t>
            </a:r>
            <a:r>
              <a:rPr lang="fr-FR" sz="2400" dirty="0"/>
              <a:t> in NSCLC</a:t>
            </a:r>
          </a:p>
        </p:txBody>
      </p:sp>
    </p:spTree>
    <p:extLst>
      <p:ext uri="{BB962C8B-B14F-4D97-AF65-F5344CB8AC3E}">
        <p14:creationId xmlns:p14="http://schemas.microsoft.com/office/powerpoint/2010/main" val="384256919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639d4620-01c4-4147-85d1-630f460179d7" Revision="1" Stencil="System.MyShapes" StencilVersion="1.0"/>
</Control>
</file>

<file path=customXml/item10.xml><?xml version="1.0" encoding="utf-8"?>
<Control xmlns="http://schemas.microsoft.com/VisualStudio/2011/storyboarding/control">
  <Id Name="639d4620-01c4-4147-85d1-630f460179d7" Revision="1" Stencil="System.MyShapes" StencilVersion="1.0"/>
</Control>
</file>

<file path=customXml/item11.xml><?xml version="1.0" encoding="utf-8"?>
<Control xmlns="http://schemas.microsoft.com/VisualStudio/2011/storyboarding/control">
  <Id Name="97049ea3-0512-4d28-93cd-1fe9390555f9" Revision="1" Stencil="System.MyShapes" StencilVersion="1.0"/>
</Control>
</file>

<file path=customXml/item12.xml><?xml version="1.0" encoding="utf-8"?>
<Control xmlns="http://schemas.microsoft.com/VisualStudio/2011/storyboarding/control">
  <Id Name="0a9a4825-af60-40dc-88a1-3253f3e0d7f7" Revision="1" Stencil="System.MyShapes" StencilVersion="1.0"/>
</Control>
</file>

<file path=customXml/item13.xml><?xml version="1.0" encoding="utf-8"?>
<Control xmlns="http://schemas.microsoft.com/VisualStudio/2011/storyboarding/control">
  <Id Name="639d4620-01c4-4147-85d1-630f460179d7" Revision="1" Stencil="System.MyShapes" StencilVersion="1.0"/>
</Control>
</file>

<file path=customXml/item14.xml><?xml version="1.0" encoding="utf-8"?>
<Control xmlns="http://schemas.microsoft.com/VisualStudio/2011/storyboarding/control">
  <Id Name="639d4620-01c4-4147-85d1-630f460179d7" Revision="1" Stencil="System.MyShapes" StencilVersion="1.0"/>
</Control>
</file>

<file path=customXml/item15.xml><?xml version="1.0" encoding="utf-8"?>
<Control xmlns="http://schemas.microsoft.com/VisualStudio/2011/storyboarding/control">
  <Id Name="53580243-bdf6-453f-83a8-3cbdd5668771" Revision="1" Stencil="System.MyShapes" StencilVersion="1.0"/>
</Control>
</file>

<file path=customXml/item16.xml><?xml version="1.0" encoding="utf-8"?>
<Control xmlns="http://schemas.microsoft.com/VisualStudio/2011/storyboarding/control">
  <Id Name="d3fce018-2bf8-40cf-99d5-06f634592dc2" Revision="1" Stencil="System.MyShapes" StencilVersion="1.0"/>
</Control>
</file>

<file path=customXml/item17.xml><?xml version="1.0" encoding="utf-8"?>
<Control xmlns="http://schemas.microsoft.com/VisualStudio/2011/storyboarding/control">
  <Id Name="37d46d3a-d21d-4b92-a139-756aec7f975c" Revision="1" Stencil="System.MyShapes" StencilVersion="1.0"/>
</Control>
</file>

<file path=customXml/item18.xml><?xml version="1.0" encoding="utf-8"?>
<Control xmlns="http://schemas.microsoft.com/VisualStudio/2011/storyboarding/control">
  <Id Name="37d46d3a-d21d-4b92-a139-756aec7f975c" Revision="1" Stencil="System.MyShapes" StencilVersion="1.0"/>
</Control>
</file>

<file path=customXml/item19.xml><?xml version="1.0" encoding="utf-8"?>
<Control xmlns="http://schemas.microsoft.com/VisualStudio/2011/storyboarding/control">
  <Id Name="639d4620-01c4-4147-85d1-630f460179d7" Revision="1" Stencil="System.MyShapes" StencilVersion="1.0"/>
</Control>
</file>

<file path=customXml/item2.xml><?xml version="1.0" encoding="utf-8"?>
<Control xmlns="http://schemas.microsoft.com/VisualStudio/2011/storyboarding/control">
  <Id Name="639d4620-01c4-4147-85d1-630f460179d7" Revision="1" Stencil="System.MyShapes" StencilVersion="1.0"/>
</Control>
</file>

<file path=customXml/item20.xml><?xml version="1.0" encoding="utf-8"?>
<Control xmlns="http://schemas.microsoft.com/VisualStudio/2011/storyboarding/control">
  <Id Name="37d46d3a-d21d-4b92-a139-756aec7f975c" Revision="1" Stencil="System.MyShapes" StencilVersion="1.0"/>
</Control>
</file>

<file path=customXml/item21.xml><?xml version="1.0" encoding="utf-8"?>
<Control xmlns="http://schemas.microsoft.com/VisualStudio/2011/storyboarding/control">
  <Id Name="639d4620-01c4-4147-85d1-630f460179d7" Revision="1" Stencil="System.MyShapes" StencilVersion="1.0"/>
</Control>
</file>

<file path=customXml/item22.xml><?xml version="1.0" encoding="utf-8"?>
<Control xmlns="http://schemas.microsoft.com/VisualStudio/2011/storyboarding/control">
  <Id Name="37d46d3a-d21d-4b92-a139-756aec7f975c" Revision="1" Stencil="System.MyShapes" StencilVersion="1.0"/>
</Control>
</file>

<file path=customXml/item23.xml><?xml version="1.0" encoding="utf-8"?>
<Control xmlns="http://schemas.microsoft.com/VisualStudio/2011/storyboarding/control">
  <Id Name="f5a567c0-1ac9-49a2-966f-a00bf8425481" Revision="1" Stencil="System.MyShapes" StencilVersion="1.0"/>
</Control>
</file>

<file path=customXml/item24.xml><?xml version="1.0" encoding="utf-8"?>
<Control xmlns="http://schemas.microsoft.com/VisualStudio/2011/storyboarding/control">
  <Id Name="5b101e26-a922-4310-9dbd-60b14fea8887" Revision="1" Stencil="System.MyShapes" StencilVersion="1.0"/>
</Control>
</file>

<file path=customXml/item25.xml><?xml version="1.0" encoding="utf-8"?>
<Control xmlns="http://schemas.microsoft.com/VisualStudio/2011/storyboarding/control">
  <Id Name="37d46d3a-d21d-4b92-a139-756aec7f975c" Revision="1" Stencil="System.MyShapes" StencilVersion="1.0"/>
</Control>
</file>

<file path=customXml/item26.xml><?xml version="1.0" encoding="utf-8"?>
<Control xmlns="http://schemas.microsoft.com/VisualStudio/2011/storyboarding/control">
  <Id Name="37d46d3a-d21d-4b92-a139-756aec7f975c" Revision="1" Stencil="System.MyShapes" StencilVersion="1.0"/>
</Control>
</file>

<file path=customXml/item27.xml><?xml version="1.0" encoding="utf-8"?>
<Control xmlns="http://schemas.microsoft.com/VisualStudio/2011/storyboarding/control">
  <Id Name="639d4620-01c4-4147-85d1-630f460179d7" Revision="1" Stencil="System.MyShapes" StencilVersion="1.0"/>
</Control>
</file>

<file path=customXml/item28.xml><?xml version="1.0" encoding="utf-8"?>
<Control xmlns="http://schemas.microsoft.com/VisualStudio/2011/storyboarding/control">
  <Id Name="37d46d3a-d21d-4b92-a139-756aec7f975c" Revision="1" Stencil="System.MyShapes" StencilVersion="1.0"/>
</Control>
</file>

<file path=customXml/item29.xml><?xml version="1.0" encoding="utf-8"?>
<Control xmlns="http://schemas.microsoft.com/VisualStudio/2011/storyboarding/control">
  <Id Name="0a9a4825-af60-40dc-88a1-3253f3e0d7f7" Revision="1" Stencil="System.MyShapes" StencilVersion="1.0"/>
</Control>
</file>

<file path=customXml/item3.xml><?xml version="1.0" encoding="utf-8"?>
<Control xmlns="http://schemas.microsoft.com/VisualStudio/2011/storyboarding/control">
  <Id Name="639d4620-01c4-4147-85d1-630f460179d7" Revision="1" Stencil="System.MyShapes" StencilVersion="1.0"/>
</Control>
</file>

<file path=customXml/item30.xml><?xml version="1.0" encoding="utf-8"?>
<Control xmlns="http://schemas.microsoft.com/VisualStudio/2011/storyboarding/control">
  <Id Name="37d46d3a-d21d-4b92-a139-756aec7f975c" Revision="1" Stencil="System.MyShapes" StencilVersion="1.0"/>
</Control>
</file>

<file path=customXml/item4.xml><?xml version="1.0" encoding="utf-8"?>
<Control xmlns="http://schemas.microsoft.com/VisualStudio/2011/storyboarding/control">
  <Id Name="37d46d3a-d21d-4b92-a139-756aec7f975c" Revision="1" Stencil="System.MyShapes" StencilVersion="1.0"/>
</Control>
</file>

<file path=customXml/item5.xml><?xml version="1.0" encoding="utf-8"?>
<Control xmlns="http://schemas.microsoft.com/VisualStudio/2011/storyboarding/control">
  <Id Name="f5a567c0-1ac9-49a2-966f-a00bf8425481" Revision="1" Stencil="System.MyShapes" StencilVersion="1.0"/>
</Control>
</file>

<file path=customXml/item6.xml><?xml version="1.0" encoding="utf-8"?>
<Control xmlns="http://schemas.microsoft.com/VisualStudio/2011/storyboarding/control">
  <Id Name="639d4620-01c4-4147-85d1-630f460179d7" Revision="1" Stencil="System.MyShapes" StencilVersion="1.0"/>
</Control>
</file>

<file path=customXml/item7.xml><?xml version="1.0" encoding="utf-8"?>
<Control xmlns="http://schemas.microsoft.com/VisualStudio/2011/storyboarding/control">
  <Id Name="37d46d3a-d21d-4b92-a139-756aec7f975c" Revision="1" Stencil="System.MyShapes" StencilVersion="1.0"/>
</Control>
</file>

<file path=customXml/item8.xml><?xml version="1.0" encoding="utf-8"?>
<Control xmlns="http://schemas.microsoft.com/VisualStudio/2011/storyboarding/control">
  <Id Name="639d4620-01c4-4147-85d1-630f460179d7" Revision="1" Stencil="System.MyShapes" StencilVersion="1.0"/>
</Control>
</file>

<file path=customXml/item9.xml><?xml version="1.0" encoding="utf-8"?>
<Control xmlns="http://schemas.microsoft.com/VisualStudio/2011/storyboarding/control">
  <Id Name="1c6c6d66-e46c-434a-a59f-9d28ee3d7f0e" Revision="1" Stencil="System.MyShapes" StencilVersion="1.0"/>
</Control>
</file>

<file path=customXml/itemProps1.xml><?xml version="1.0" encoding="utf-8"?>
<ds:datastoreItem xmlns:ds="http://schemas.openxmlformats.org/officeDocument/2006/customXml" ds:itemID="{F87EC49E-E72D-4A49-A060-3E41F1C2CEF7}">
  <ds:schemaRefs>
    <ds:schemaRef ds:uri="http://schemas.microsoft.com/VisualStudio/2011/storyboarding/control"/>
  </ds:schemaRefs>
</ds:datastoreItem>
</file>

<file path=customXml/itemProps10.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1.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12.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13.xml><?xml version="1.0" encoding="utf-8"?>
<ds:datastoreItem xmlns:ds="http://schemas.openxmlformats.org/officeDocument/2006/customXml" ds:itemID="{CE724C58-4113-3C4C-9346-A68A29C23BD7}">
  <ds:schemaRefs>
    <ds:schemaRef ds:uri="http://schemas.microsoft.com/VisualStudio/2011/storyboarding/control"/>
  </ds:schemaRefs>
</ds:datastoreItem>
</file>

<file path=customXml/itemProps14.xml><?xml version="1.0" encoding="utf-8"?>
<ds:datastoreItem xmlns:ds="http://schemas.openxmlformats.org/officeDocument/2006/customXml" ds:itemID="{6815BD78-5547-354E-8E8C-525CBA287F56}">
  <ds:schemaRefs>
    <ds:schemaRef ds:uri="http://schemas.microsoft.com/VisualStudio/2011/storyboarding/control"/>
  </ds:schemaRefs>
</ds:datastoreItem>
</file>

<file path=customXml/itemProps15.xml><?xml version="1.0" encoding="utf-8"?>
<ds:datastoreItem xmlns:ds="http://schemas.openxmlformats.org/officeDocument/2006/customXml" ds:itemID="{BE85DAAB-C3A0-654D-860B-DD6857D6D772}">
  <ds:schemaRefs>
    <ds:schemaRef ds:uri="http://schemas.microsoft.com/VisualStudio/2011/storyboarding/control"/>
  </ds:schemaRefs>
</ds:datastoreItem>
</file>

<file path=customXml/itemProps16.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17.xml><?xml version="1.0" encoding="utf-8"?>
<ds:datastoreItem xmlns:ds="http://schemas.openxmlformats.org/officeDocument/2006/customXml" ds:itemID="{A6FD69A1-BDD6-A549-A666-B526DEE1DCE9}">
  <ds:schemaRefs>
    <ds:schemaRef ds:uri="http://schemas.microsoft.com/VisualStudio/2011/storyboarding/control"/>
  </ds:schemaRefs>
</ds:datastoreItem>
</file>

<file path=customXml/itemProps18.xml><?xml version="1.0" encoding="utf-8"?>
<ds:datastoreItem xmlns:ds="http://schemas.openxmlformats.org/officeDocument/2006/customXml" ds:itemID="{BDD41107-7D96-C94D-A6AC-4E80700076A6}">
  <ds:schemaRefs>
    <ds:schemaRef ds:uri="http://schemas.microsoft.com/VisualStudio/2011/storyboarding/control"/>
  </ds:schemaRefs>
</ds:datastoreItem>
</file>

<file path=customXml/itemProps19.xml><?xml version="1.0" encoding="utf-8"?>
<ds:datastoreItem xmlns:ds="http://schemas.openxmlformats.org/officeDocument/2006/customXml" ds:itemID="{ECBBE443-B22F-C44D-B7CC-B62EF6160A3A}">
  <ds:schemaRefs>
    <ds:schemaRef ds:uri="http://schemas.microsoft.com/VisualStudio/2011/storyboarding/control"/>
  </ds:schemaRefs>
</ds:datastoreItem>
</file>

<file path=customXml/itemProps2.xml><?xml version="1.0" encoding="utf-8"?>
<ds:datastoreItem xmlns:ds="http://schemas.openxmlformats.org/officeDocument/2006/customXml" ds:itemID="{1FBABFFC-89EA-3040-993F-C88293D5EA63}">
  <ds:schemaRefs>
    <ds:schemaRef ds:uri="http://schemas.microsoft.com/VisualStudio/2011/storyboarding/control"/>
  </ds:schemaRefs>
</ds:datastoreItem>
</file>

<file path=customXml/itemProps20.xml><?xml version="1.0" encoding="utf-8"?>
<ds:datastoreItem xmlns:ds="http://schemas.openxmlformats.org/officeDocument/2006/customXml" ds:itemID="{44C940FC-781F-CE4F-97E6-A726A1FB20D1}">
  <ds:schemaRefs>
    <ds:schemaRef ds:uri="http://schemas.microsoft.com/VisualStudio/2011/storyboarding/control"/>
  </ds:schemaRefs>
</ds:datastoreItem>
</file>

<file path=customXml/itemProps21.xml><?xml version="1.0" encoding="utf-8"?>
<ds:datastoreItem xmlns:ds="http://schemas.openxmlformats.org/officeDocument/2006/customXml" ds:itemID="{403CFA03-98F7-1246-B01C-512D60246932}">
  <ds:schemaRefs>
    <ds:schemaRef ds:uri="http://schemas.microsoft.com/VisualStudio/2011/storyboarding/control"/>
  </ds:schemaRefs>
</ds:datastoreItem>
</file>

<file path=customXml/itemProps22.xml><?xml version="1.0" encoding="utf-8"?>
<ds:datastoreItem xmlns:ds="http://schemas.openxmlformats.org/officeDocument/2006/customXml" ds:itemID="{71EAD43E-F2DD-8A4D-9D78-C474FBAF1E41}">
  <ds:schemaRefs>
    <ds:schemaRef ds:uri="http://schemas.microsoft.com/VisualStudio/2011/storyboarding/control"/>
  </ds:schemaRefs>
</ds:datastoreItem>
</file>

<file path=customXml/itemProps23.xml><?xml version="1.0" encoding="utf-8"?>
<ds:datastoreItem xmlns:ds="http://schemas.openxmlformats.org/officeDocument/2006/customXml" ds:itemID="{BEB2C2D9-8DB9-6A41-B8C9-F9FEF8C06E8E}">
  <ds:schemaRefs>
    <ds:schemaRef ds:uri="http://schemas.microsoft.com/VisualStudio/2011/storyboarding/control"/>
  </ds:schemaRefs>
</ds:datastoreItem>
</file>

<file path=customXml/itemProps24.xml><?xml version="1.0" encoding="utf-8"?>
<ds:datastoreItem xmlns:ds="http://schemas.openxmlformats.org/officeDocument/2006/customXml" ds:itemID="{D4CCC17B-EC34-D84C-B778-D337E5CB30FA}">
  <ds:schemaRefs>
    <ds:schemaRef ds:uri="http://schemas.microsoft.com/VisualStudio/2011/storyboarding/control"/>
  </ds:schemaRefs>
</ds:datastoreItem>
</file>

<file path=customXml/itemProps25.xml><?xml version="1.0" encoding="utf-8"?>
<ds:datastoreItem xmlns:ds="http://schemas.openxmlformats.org/officeDocument/2006/customXml" ds:itemID="{88368E29-B0EC-1C4B-8590-B6C5C521D08A}">
  <ds:schemaRefs>
    <ds:schemaRef ds:uri="http://schemas.microsoft.com/VisualStudio/2011/storyboarding/control"/>
  </ds:schemaRefs>
</ds:datastoreItem>
</file>

<file path=customXml/itemProps26.xml><?xml version="1.0" encoding="utf-8"?>
<ds:datastoreItem xmlns:ds="http://schemas.openxmlformats.org/officeDocument/2006/customXml" ds:itemID="{76F50176-82EE-AB4F-B44F-E6D68840F834}">
  <ds:schemaRefs>
    <ds:schemaRef ds:uri="http://schemas.microsoft.com/VisualStudio/2011/storyboarding/control"/>
  </ds:schemaRefs>
</ds:datastoreItem>
</file>

<file path=customXml/itemProps27.xml><?xml version="1.0" encoding="utf-8"?>
<ds:datastoreItem xmlns:ds="http://schemas.openxmlformats.org/officeDocument/2006/customXml" ds:itemID="{18B606FC-BD3A-8849-A72F-5A204C630E54}">
  <ds:schemaRefs>
    <ds:schemaRef ds:uri="http://schemas.microsoft.com/VisualStudio/2011/storyboarding/control"/>
  </ds:schemaRefs>
</ds:datastoreItem>
</file>

<file path=customXml/itemProps28.xml><?xml version="1.0" encoding="utf-8"?>
<ds:datastoreItem xmlns:ds="http://schemas.openxmlformats.org/officeDocument/2006/customXml" ds:itemID="{444C9C13-C0CD-7E40-99E4-7B7512BA8151}">
  <ds:schemaRefs>
    <ds:schemaRef ds:uri="http://schemas.microsoft.com/VisualStudio/2011/storyboarding/control"/>
  </ds:schemaRefs>
</ds:datastoreItem>
</file>

<file path=customXml/itemProps29.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customXml/itemProps3.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30.xml><?xml version="1.0" encoding="utf-8"?>
<ds:datastoreItem xmlns:ds="http://schemas.openxmlformats.org/officeDocument/2006/customXml" ds:itemID="{C842CB7E-1519-4A6D-8A59-AB0D277F7EEA}">
  <ds:schemaRefs>
    <ds:schemaRef ds:uri="http://schemas.microsoft.com/VisualStudio/2011/storyboarding/control"/>
  </ds:schemaRefs>
</ds:datastoreItem>
</file>

<file path=customXml/itemProps4.xml><?xml version="1.0" encoding="utf-8"?>
<ds:datastoreItem xmlns:ds="http://schemas.openxmlformats.org/officeDocument/2006/customXml" ds:itemID="{7AD2A8F4-A7E4-470C-A5DE-6D5632323B18}">
  <ds:schemaRefs>
    <ds:schemaRef ds:uri="http://schemas.microsoft.com/VisualStudio/2011/storyboarding/control"/>
  </ds:schemaRefs>
</ds:datastoreItem>
</file>

<file path=customXml/itemProps5.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customXml/itemProps6.xml><?xml version="1.0" encoding="utf-8"?>
<ds:datastoreItem xmlns:ds="http://schemas.openxmlformats.org/officeDocument/2006/customXml" ds:itemID="{AB96A99B-3818-BD4B-AF9B-B173EBD10E04}">
  <ds:schemaRefs>
    <ds:schemaRef ds:uri="http://schemas.microsoft.com/VisualStudio/2011/storyboarding/control"/>
  </ds:schemaRefs>
</ds:datastoreItem>
</file>

<file path=customXml/itemProps7.xml><?xml version="1.0" encoding="utf-8"?>
<ds:datastoreItem xmlns:ds="http://schemas.openxmlformats.org/officeDocument/2006/customXml" ds:itemID="{F530CC1E-6BCF-624D-8BE8-54F0FF1F1A58}">
  <ds:schemaRefs>
    <ds:schemaRef ds:uri="http://schemas.microsoft.com/VisualStudio/2011/storyboarding/control"/>
  </ds:schemaRefs>
</ds:datastoreItem>
</file>

<file path=customXml/itemProps8.xml><?xml version="1.0" encoding="utf-8"?>
<ds:datastoreItem xmlns:ds="http://schemas.openxmlformats.org/officeDocument/2006/customXml" ds:itemID="{EB555EB5-E610-B04D-AC9C-CAF3D23CBF7D}">
  <ds:schemaRefs>
    <ds:schemaRef ds:uri="http://schemas.microsoft.com/VisualStudio/2011/storyboarding/control"/>
  </ds:schemaRefs>
</ds:datastoreItem>
</file>

<file path=customXml/itemProps9.xml><?xml version="1.0" encoding="utf-8"?>
<ds:datastoreItem xmlns:ds="http://schemas.openxmlformats.org/officeDocument/2006/customXml" ds:itemID="{007BD63A-D890-254E-9EB7-8398FD1A213E}">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420</TotalTime>
  <Words>1823</Words>
  <Application>Microsoft Macintosh PowerPoint</Application>
  <PresentationFormat>Grand écran</PresentationFormat>
  <Paragraphs>291</Paragraphs>
  <Slides>41</Slides>
  <Notes>10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41</vt:i4>
      </vt:variant>
    </vt:vector>
  </HeadingPairs>
  <TitlesOfParts>
    <vt:vector size="53" baseType="lpstr">
      <vt:lpstr>ＭＳ Ｐゴシック</vt:lpstr>
      <vt:lpstr>Aptos</vt:lpstr>
      <vt:lpstr>Aptos Display</vt:lpstr>
      <vt:lpstr>Arial</vt:lpstr>
      <vt:lpstr>Bell MT</vt:lpstr>
      <vt:lpstr>Calibri</vt:lpstr>
      <vt:lpstr>Calibri Bold</vt:lpstr>
      <vt:lpstr>Calibri Light</vt:lpstr>
      <vt:lpstr>Helvetica</vt:lpstr>
      <vt:lpstr>Times</vt:lpstr>
      <vt:lpstr>Wingdings</vt:lpstr>
      <vt:lpstr>Thème Office</vt:lpstr>
      <vt:lpstr>Molecular pathology applied to lung tumours:  the experience of a European university hospital</vt:lpstr>
      <vt:lpstr>Disclosure of Relevant Financial Relationships</vt:lpstr>
      <vt:lpstr>A case report for introduction</vt:lpstr>
      <vt:lpstr>Présentation PowerPoint</vt:lpstr>
      <vt:lpstr>Présentation PowerPoint</vt:lpstr>
      <vt:lpstr>Présentation PowerPoint</vt:lpstr>
      <vt:lpstr>Results NGS</vt:lpstr>
      <vt:lpstr>Why do we test NSCLC?</vt:lpstr>
      <vt:lpstr>NSCLC: the prototype of personalized medicine</vt:lpstr>
      <vt:lpstr>Présentation PowerPoint</vt:lpstr>
      <vt:lpstr>Mechanisms of oncogene alterations</vt:lpstr>
      <vt:lpstr>Point mutations in lung adenocarcinomas</vt:lpstr>
      <vt:lpstr>Fusions in lung adenocarcinomas</vt:lpstr>
      <vt:lpstr>How ?</vt:lpstr>
      <vt:lpstr>Which material do we used for all these tests: Biopsies and Surgical specimens</vt:lpstr>
      <vt:lpstr>Présentation PowerPoint</vt:lpstr>
      <vt:lpstr>Immunohistochemistry</vt:lpstr>
      <vt:lpstr>Présentation PowerPoint</vt:lpstr>
      <vt:lpstr>Présentation PowerPoint</vt:lpstr>
      <vt:lpstr>Présentation PowerPoint</vt:lpstr>
      <vt:lpstr>Immune synapse</vt:lpstr>
      <vt:lpstr>Présentation PowerPoint</vt:lpstr>
      <vt:lpstr>TPS score / percentage of PD-L1+ tumour cells</vt:lpstr>
      <vt:lpstr>Molecular testing</vt:lpstr>
      <vt:lpstr>Présentation PowerPoint</vt:lpstr>
      <vt:lpstr>Présentation PowerPoint</vt:lpstr>
      <vt:lpstr>Présentation PowerPoint</vt:lpstr>
      <vt:lpstr>The French organization</vt:lpstr>
      <vt:lpstr>Présentation PowerPoint</vt:lpstr>
      <vt:lpstr>Présentation PowerPoint</vt:lpstr>
      <vt:lpstr>The French exception: free of charge for the patient</vt:lpstr>
      <vt:lpstr>Présentation PowerPoint</vt:lpstr>
      <vt:lpstr>Molecular pathology is financed directly by the ministry of health Free of charge for European citizen (with social health insurance)</vt:lpstr>
      <vt:lpstr>Tomorrow: Is AI going to change the paradigm of NSCLC testing ?</vt:lpstr>
      <vt:lpstr>Présentation PowerPoint</vt:lpstr>
      <vt:lpstr>Présentation PowerPoint</vt:lpstr>
      <vt:lpstr>Présentation PowerPoint</vt:lpstr>
      <vt:lpstr>Where are we now ?</vt:lpstr>
      <vt:lpstr>Présentation PowerPoint</vt:lpstr>
      <vt:lpstr>Conclusion</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Lung cancer molecular testing:  the french experience</dc:title>
  <dc:creator>Jean-Christophe Sabourin</dc:creator>
  <cp:lastModifiedBy>Jean-Christophe Sabourin</cp:lastModifiedBy>
  <cp:revision>20</cp:revision>
  <dcterms:created xsi:type="dcterms:W3CDTF">2024-05-15T15:01:57Z</dcterms:created>
  <dcterms:modified xsi:type="dcterms:W3CDTF">2024-05-30T14:03:03Z</dcterms:modified>
</cp:coreProperties>
</file>